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6.xml" ContentType="application/vnd.openxmlformats-officedocument.presentationml.comments+xml"/>
  <Override PartName="/ppt/comments/comment17.xml" ContentType="application/vnd.openxmlformats-officedocument.presentationml.comments+xml"/>
  <Override PartName="/ppt/comments/comment1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5073" r:id="rId2"/>
    <p:sldMasterId id="2147485097" r:id="rId3"/>
  </p:sldMasterIdLst>
  <p:notesMasterIdLst>
    <p:notesMasterId r:id="rId42"/>
  </p:notesMasterIdLst>
  <p:handoutMasterIdLst>
    <p:handoutMasterId r:id="rId43"/>
  </p:handoutMasterIdLst>
  <p:sldIdLst>
    <p:sldId id="603" r:id="rId4"/>
    <p:sldId id="452" r:id="rId5"/>
    <p:sldId id="427" r:id="rId6"/>
    <p:sldId id="568" r:id="rId7"/>
    <p:sldId id="604" r:id="rId8"/>
    <p:sldId id="570" r:id="rId9"/>
    <p:sldId id="614" r:id="rId10"/>
    <p:sldId id="615" r:id="rId11"/>
    <p:sldId id="616" r:id="rId12"/>
    <p:sldId id="561" r:id="rId13"/>
    <p:sldId id="620" r:id="rId14"/>
    <p:sldId id="566" r:id="rId15"/>
    <p:sldId id="578" r:id="rId16"/>
    <p:sldId id="520" r:id="rId17"/>
    <p:sldId id="521" r:id="rId18"/>
    <p:sldId id="619" r:id="rId19"/>
    <p:sldId id="622" r:id="rId20"/>
    <p:sldId id="621" r:id="rId21"/>
    <p:sldId id="623" r:id="rId22"/>
    <p:sldId id="617" r:id="rId23"/>
    <p:sldId id="542" r:id="rId24"/>
    <p:sldId id="633" r:id="rId25"/>
    <p:sldId id="634" r:id="rId26"/>
    <p:sldId id="635" r:id="rId27"/>
    <p:sldId id="636" r:id="rId28"/>
    <p:sldId id="637" r:id="rId29"/>
    <p:sldId id="624" r:id="rId30"/>
    <p:sldId id="627" r:id="rId31"/>
    <p:sldId id="630" r:id="rId32"/>
    <p:sldId id="631" r:id="rId33"/>
    <p:sldId id="632" r:id="rId34"/>
    <p:sldId id="625" r:id="rId35"/>
    <p:sldId id="626" r:id="rId36"/>
    <p:sldId id="462" r:id="rId37"/>
    <p:sldId id="469" r:id="rId38"/>
    <p:sldId id="602" r:id="rId39"/>
    <p:sldId id="470" r:id="rId40"/>
    <p:sldId id="500" r:id="rId41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6" clrIdx="0"/>
  <p:cmAuthor id="2" name="Microsoft Office User" initials="Office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26"/>
    <a:srgbClr val="424242"/>
    <a:srgbClr val="014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43" autoAdjust="0"/>
    <p:restoredTop sz="96327" autoAdjust="0"/>
  </p:normalViewPr>
  <p:slideViewPr>
    <p:cSldViewPr snapToGrid="0" snapToObjects="1">
      <p:cViewPr varScale="1">
        <p:scale>
          <a:sx n="128" d="100"/>
          <a:sy n="128" d="100"/>
        </p:scale>
        <p:origin x="928" y="176"/>
      </p:cViewPr>
      <p:guideLst>
        <p:guide orient="horz" pos="212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4:01.296" idx="2">
    <p:pos x="10" y="10"/>
    <p:text>New title, new University,new conference!
See:conference web site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37.189" idx="8">
    <p:pos x="10" y="10"/>
    <p:text>Addition (green)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7:36.050" idx="14">
    <p:pos x="10" y="10"/>
    <p:text>New slide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6:15.934" idx="10">
    <p:pos x="10" y="10"/>
    <p:text>Completely new slide. No need to translate the reference</p:tex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6:15.934" idx="10">
    <p:pos x="10" y="10"/>
    <p:text>Completely new slide. No need to translate the reference</p:tex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6:15.934" idx="10">
    <p:pos x="10" y="10"/>
    <p:text>Completely new slide. No need to translate the reference</p:tex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7:55.042" idx="16">
    <p:pos x="10" y="10"/>
    <p:text>New slide</p:tex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9:45.327" idx="24">
    <p:pos x="10" y="10"/>
    <p:text>Additions in green</p:tex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9:55.184" idx="25">
    <p:pos x="10" y="10"/>
    <p:text>Additions in green</p:text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30:07.144" idx="26">
    <p:pos x="10" y="10"/>
    <p:text>New slide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19:29.421" idx="1">
    <p:pos x="10" y="10"/>
    <p:text>New slide: title needs translation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4:41.049" idx="3">
    <p:pos x="10" y="10"/>
    <p:text>New title (in green), new date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07.347" idx="4">
    <p:pos x="10" y="10"/>
    <p:text>No change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14.612" idx="6">
    <p:pos x="10" y="10"/>
    <p:text>No change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23.100" idx="7">
    <p:pos x="10" y="10"/>
    <p:text>No change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37.189" idx="8">
    <p:pos x="10" y="10"/>
    <p:text>Addition (green)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5:46.373" idx="9">
    <p:pos x="10" y="10"/>
    <p:text>No change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11T12:26:15.934" idx="10">
    <p:pos x="10" y="10"/>
    <p:text>Completely new slide. No need to translate the reference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72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72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5D179C-3BD0-4204-B565-BEEBC4F3E213}" type="datetimeFigureOut">
              <a:rPr lang="en-AU"/>
              <a:pPr>
                <a:defRPr/>
              </a:pPr>
              <a:t>23/11/21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59"/>
            <a:ext cx="2946400" cy="4972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359"/>
            <a:ext cx="2946400" cy="4972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989388F-4201-434F-8A71-FEBCAA08F0C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83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329BB04-ABA7-4023-B9ED-60FEC901E579}" type="datetimeFigureOut">
              <a:rPr lang="en-AU"/>
              <a:pPr>
                <a:defRPr/>
              </a:pPr>
              <a:t>23/11/21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5470"/>
            <a:ext cx="5438775" cy="44660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60"/>
            <a:ext cx="2946400" cy="495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360"/>
            <a:ext cx="2946400" cy="4957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557A25-B5ED-4CBA-A8E5-0AB0B35DF65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13001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F441DB-1DBE-47C7-AA7C-B479CB914695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If using a school logo, make sure that if you have a long page title, it does not encroach on the logo. Allow about 2cm around the logo. Run the page title onto two lines if necessary. </a:t>
            </a:r>
          </a:p>
        </p:txBody>
      </p:sp>
    </p:spTree>
    <p:extLst>
      <p:ext uri="{BB962C8B-B14F-4D97-AF65-F5344CB8AC3E}">
        <p14:creationId xmlns:p14="http://schemas.microsoft.com/office/powerpoint/2010/main" val="414803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>
                <a:ea typeface="ＭＳ Ｐゴシック" pitchFamily="34" charset="-128"/>
                <a:cs typeface="Arial" pitchFamily="34" charset="0"/>
              </a:rPr>
              <a:t>I am going to cover 3 main areas&gt;</a:t>
            </a:r>
          </a:p>
          <a:p>
            <a:r>
              <a:rPr lang="en-AU" altLang="en-US">
                <a:ea typeface="ＭＳ Ｐゴシック" pitchFamily="34" charset="-128"/>
                <a:cs typeface="Arial" pitchFamily="34" charset="0"/>
              </a:rPr>
              <a:t>First supporting SDM among adults with low ed and literacy</a:t>
            </a:r>
          </a:p>
          <a:p>
            <a:r>
              <a:rPr lang="en-AU" altLang="en-US">
                <a:ea typeface="ＭＳ Ｐゴシック" pitchFamily="34" charset="-128"/>
                <a:cs typeface="Arial" pitchFamily="34" charset="0"/>
              </a:rPr>
              <a:t>2</a:t>
            </a:r>
            <a:r>
              <a:rPr lang="en-AU" altLang="en-US" baseline="30000">
                <a:ea typeface="ＭＳ Ｐゴシック" pitchFamily="34" charset="-128"/>
                <a:cs typeface="Arial" pitchFamily="34" charset="0"/>
              </a:rPr>
              <a:t>nd</a:t>
            </a:r>
            <a:r>
              <a:rPr lang="en-AU" altLang="en-US">
                <a:ea typeface="ＭＳ Ｐゴシック" pitchFamily="34" charset="-128"/>
                <a:cs typeface="Arial" pitchFamily="34" charset="0"/>
              </a:rPr>
              <a:t>  I am going to present some results of a trial of a literacy sensitive decision aid (a SDM intervention)</a:t>
            </a:r>
          </a:p>
          <a:p>
            <a:r>
              <a:rPr lang="en-AU" altLang="en-US">
                <a:ea typeface="ＭＳ Ｐゴシック" pitchFamily="34" charset="-128"/>
                <a:cs typeface="Arial" pitchFamily="34" charset="0"/>
              </a:rPr>
              <a:t>And 3</a:t>
            </a:r>
            <a:r>
              <a:rPr lang="en-AU" altLang="en-US" baseline="30000">
                <a:ea typeface="ＭＳ Ｐゴシック" pitchFamily="34" charset="-128"/>
                <a:cs typeface="Arial" pitchFamily="34" charset="0"/>
              </a:rPr>
              <a:t>rd</a:t>
            </a:r>
            <a:r>
              <a:rPr lang="en-AU" altLang="en-US">
                <a:ea typeface="ＭＳ Ｐゴシック" pitchFamily="34" charset="-128"/>
                <a:cs typeface="Arial" pitchFamily="34" charset="0"/>
              </a:rPr>
              <a:t> – I am going to talk more briefly about how we might identify and target adults with lower literacy</a:t>
            </a:r>
          </a:p>
          <a:p>
            <a:endParaRPr lang="en-AU" altLang="en-US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5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CF0AE7D9-C589-4DA5-A81B-EDF790F01D08}" type="slidenum">
              <a:rPr lang="en-GB" altLang="en-US" smtClean="0"/>
              <a:pPr defTabSz="914400"/>
              <a:t>34</a:t>
            </a:fld>
            <a:endParaRPr lang="en-GB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If using a school logo, make sure that if you have a long page title, it does not encroach on the logo. Allow about 2cm around the logo. Run the page title onto two lines if necessary. </a:t>
            </a:r>
          </a:p>
        </p:txBody>
      </p:sp>
    </p:spTree>
    <p:extLst>
      <p:ext uri="{BB962C8B-B14F-4D97-AF65-F5344CB8AC3E}">
        <p14:creationId xmlns:p14="http://schemas.microsoft.com/office/powerpoint/2010/main" val="288129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B1D8DE-0FE8-4642-9323-1A32C08BF3F4}" type="slidenum">
              <a:rPr lang="en-GB" altLang="en-US" smtClean="0">
                <a:solidFill>
                  <a:srgbClr val="000000"/>
                </a:solidFill>
              </a:rPr>
              <a:pPr/>
              <a:t>5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If using a school logo, make sure that if you have a long page title, it does not encroach on the logo. Allow about 2cm around the logo. Run the page title onto two lines if necessary. </a:t>
            </a:r>
          </a:p>
        </p:txBody>
      </p:sp>
    </p:spTree>
    <p:extLst>
      <p:ext uri="{BB962C8B-B14F-4D97-AF65-F5344CB8AC3E}">
        <p14:creationId xmlns:p14="http://schemas.microsoft.com/office/powerpoint/2010/main" val="140812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27EE23-3EC2-43F0-8D76-344E7E02CC21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If using a school logo, make sure that if you have a long page title, it does not encroach on the logo. Allow about 2cm around the logo. Run the page title onto two lines if necessary. </a:t>
            </a:r>
          </a:p>
        </p:txBody>
      </p:sp>
    </p:spTree>
    <p:extLst>
      <p:ext uri="{BB962C8B-B14F-4D97-AF65-F5344CB8AC3E}">
        <p14:creationId xmlns:p14="http://schemas.microsoft.com/office/powerpoint/2010/main" val="4069272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9CEFC7-3CD8-44F0-98A2-AC8CBF260309}" type="slidenum">
              <a:rPr lang="en-GB" altLang="en-US" smtClean="0">
                <a:solidFill>
                  <a:prstClr val="black"/>
                </a:solidFill>
              </a:rPr>
              <a:pPr/>
              <a:t>7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5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71C638-75BB-4CDB-9445-AA79C2F36ACA}" type="slidenum">
              <a:rPr lang="en-GB" altLang="en-US" smtClean="0">
                <a:solidFill>
                  <a:prstClr val="black"/>
                </a:solidFill>
              </a:rPr>
              <a:pPr/>
              <a:t>8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98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B7D94A-96CF-4E4C-B112-426743435A48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8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312602-0139-40A8-92C3-6968C93D1D71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0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F3BB0-6D09-4A45-AEC3-E83AAE736C28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06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6F94F2-04A3-411B-8805-87BDD8DC46D6}" type="slidenum">
              <a:rPr lang="en-AU" altLang="en-US" smtClean="0">
                <a:solidFill>
                  <a:prstClr val="black"/>
                </a:solidFill>
              </a:rPr>
              <a:pPr/>
              <a:t>26</a:t>
            </a:fld>
            <a:endParaRPr lang="en-A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5" y="0"/>
            <a:ext cx="4556125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4910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789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3633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4373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861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360488"/>
            <a:ext cx="4038600" cy="413039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969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933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88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37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2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0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1525" cy="68722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69F7152-Edi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>
            <a:fillRect/>
          </a:stretch>
        </p:blipFill>
        <p:spPr bwMode="auto">
          <a:xfrm>
            <a:off x="4572000" y="0"/>
            <a:ext cx="45815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5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6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348302"/>
            <a:ext cx="8388586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5" y="799353"/>
            <a:ext cx="8387705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800412"/>
            <a:ext cx="8226486" cy="4635496"/>
          </a:xfrm>
          <a:solidFill>
            <a:srgbClr val="D9D9D9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3800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21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Yel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727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Charco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858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5" y="0"/>
            <a:ext cx="4556125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03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1525" cy="68722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69F7152-Edi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>
            <a:fillRect/>
          </a:stretch>
        </p:blipFill>
        <p:spPr bwMode="auto">
          <a:xfrm>
            <a:off x="4572000" y="0"/>
            <a:ext cx="45815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2222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2473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38628"/>
          <a:stretch>
            <a:fillRect/>
          </a:stretch>
        </p:blipFill>
        <p:spPr bwMode="auto">
          <a:xfrm>
            <a:off x="4546600" y="-7938"/>
            <a:ext cx="45974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2125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69F8271-Edi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28484"/>
          <a:stretch>
            <a:fillRect/>
          </a:stretch>
        </p:blipFill>
        <p:spPr bwMode="auto">
          <a:xfrm>
            <a:off x="4546600" y="0"/>
            <a:ext cx="4597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7884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370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4316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418354"/>
            <a:ext cx="4150358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4497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3210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475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1511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5581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9221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49831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360488"/>
            <a:ext cx="4038600" cy="413039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855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3834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827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38628"/>
          <a:stretch>
            <a:fillRect/>
          </a:stretch>
        </p:blipFill>
        <p:spPr bwMode="auto">
          <a:xfrm>
            <a:off x="4546600" y="-7938"/>
            <a:ext cx="45974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7546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11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85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719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6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348302"/>
            <a:ext cx="8388586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5" y="799353"/>
            <a:ext cx="8387705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800412"/>
            <a:ext cx="8226486" cy="4635496"/>
          </a:xfrm>
          <a:solidFill>
            <a:srgbClr val="D9D9D9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3753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640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Yel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376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Charco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633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5" y="0"/>
            <a:ext cx="4556125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6508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81525" cy="68722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269F7152-Edit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>
            <a:fillRect/>
          </a:stretch>
        </p:blipFill>
        <p:spPr bwMode="auto">
          <a:xfrm>
            <a:off x="4572000" y="0"/>
            <a:ext cx="45815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9811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0"/>
            <a:ext cx="459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05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69F8271-Edi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28484"/>
          <a:stretch>
            <a:fillRect/>
          </a:stretch>
        </p:blipFill>
        <p:spPr bwMode="auto">
          <a:xfrm>
            <a:off x="4546600" y="0"/>
            <a:ext cx="4597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2635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38628"/>
          <a:stretch>
            <a:fillRect/>
          </a:stretch>
        </p:blipFill>
        <p:spPr bwMode="auto">
          <a:xfrm>
            <a:off x="4546600" y="-7938"/>
            <a:ext cx="4597400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42769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69F8271-Edi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28484"/>
          <a:stretch>
            <a:fillRect/>
          </a:stretch>
        </p:blipFill>
        <p:spPr bwMode="auto">
          <a:xfrm>
            <a:off x="4546600" y="0"/>
            <a:ext cx="4597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1966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1407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418354"/>
            <a:ext cx="4150358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3681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4303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2325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2166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7484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2869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618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3097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360488"/>
            <a:ext cx="4038600" cy="413039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075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4346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360488"/>
            <a:ext cx="4038600" cy="4130675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99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5491163"/>
            <a:ext cx="40386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97999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51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6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3490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6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348302"/>
            <a:ext cx="8388586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5" y="799353"/>
            <a:ext cx="8387705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800412"/>
            <a:ext cx="8226486" cy="4635496"/>
          </a:xfrm>
          <a:solidFill>
            <a:srgbClr val="D9D9D9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7589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883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Yell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7750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 Template background file_Charco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6" y="2248650"/>
            <a:ext cx="3947992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35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418354"/>
            <a:ext cx="4150358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391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72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19100"/>
            <a:ext cx="40354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905500"/>
            <a:ext cx="1536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797599"/>
            <a:ext cx="3948874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1" y="3360968"/>
            <a:ext cx="3963817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048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7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Insert slide title here… 28pt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58900"/>
            <a:ext cx="82296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Sub-heading Bold… 24pt</a:t>
            </a:r>
          </a:p>
          <a:p>
            <a:pPr lvl="0"/>
            <a:r>
              <a:rPr lang="en-US" altLang="en-US"/>
              <a:t>Add body copy </a:t>
            </a:r>
          </a:p>
          <a:p>
            <a:pPr lvl="0"/>
            <a:r>
              <a:rPr lang="en-US" altLang="en-US"/>
              <a:t>Add bullet point</a:t>
            </a:r>
          </a:p>
          <a:p>
            <a:pPr lvl="0"/>
            <a:r>
              <a:rPr lang="en-US" alt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900">
                <a:latin typeface="Tw Cen MT" panose="020B0602020104020603" pitchFamily="34" charset="0"/>
              </a:rPr>
              <a:t>Page </a:t>
            </a:r>
            <a:fld id="{5920E454-DADF-4CB0-90C6-FFF8DF4AB472}" type="slidenum">
              <a:rPr lang="en-US" altLang="en-US" sz="900" smtClean="0">
                <a:latin typeface="Tw Cen MT" panose="020B0602020104020603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900">
              <a:latin typeface="Tw Cen MT" panose="020B06020201040206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  <p:sldLayoutId id="2147485063" r:id="rId6"/>
    <p:sldLayoutId id="2147485064" r:id="rId7"/>
    <p:sldLayoutId id="2147485065" r:id="rId8"/>
    <p:sldLayoutId id="2147485066" r:id="rId9"/>
    <p:sldLayoutId id="2147485067" r:id="rId10"/>
    <p:sldLayoutId id="2147485068" r:id="rId11"/>
    <p:sldLayoutId id="2147485050" r:id="rId12"/>
    <p:sldLayoutId id="2147485051" r:id="rId13"/>
    <p:sldLayoutId id="2147485052" r:id="rId14"/>
    <p:sldLayoutId id="2147485053" r:id="rId15"/>
    <p:sldLayoutId id="2147485054" r:id="rId16"/>
    <p:sldLayoutId id="2147485055" r:id="rId17"/>
    <p:sldLayoutId id="2147485056" r:id="rId18"/>
    <p:sldLayoutId id="2147485057" r:id="rId19"/>
    <p:sldLayoutId id="2147485069" r:id="rId20"/>
    <p:sldLayoutId id="2147485070" r:id="rId21"/>
    <p:sldLayoutId id="2147485071" r:id="rId22"/>
    <p:sldLayoutId id="2147485072" r:id="rId2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Lucida Grande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7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Insert slide title here… 28pt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58900"/>
            <a:ext cx="82296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Sub-heading Bold… 24pt</a:t>
            </a:r>
          </a:p>
          <a:p>
            <a:pPr lvl="0"/>
            <a:r>
              <a:rPr lang="en-US" altLang="en-US"/>
              <a:t>Add body copy </a:t>
            </a:r>
          </a:p>
          <a:p>
            <a:pPr lvl="0"/>
            <a:r>
              <a:rPr lang="en-US" altLang="en-US"/>
              <a:t>Add bullet point</a:t>
            </a:r>
          </a:p>
          <a:p>
            <a:pPr lvl="0"/>
            <a:r>
              <a:rPr lang="en-US" alt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prstClr val="black"/>
                </a:solidFill>
              </a:rPr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900">
                <a:solidFill>
                  <a:prstClr val="black"/>
                </a:solidFill>
                <a:latin typeface="Tw Cen MT" panose="020B0602020104020603" pitchFamily="34" charset="0"/>
              </a:rPr>
              <a:t>Page </a:t>
            </a:r>
            <a:fld id="{79FF6E60-1F26-4570-A268-0E2D830C0EE0}" type="slidenum">
              <a:rPr lang="en-US" altLang="en-US" sz="900" smtClean="0">
                <a:solidFill>
                  <a:prstClr val="black"/>
                </a:solidFill>
                <a:latin typeface="Tw Cen MT" panose="020B0602020104020603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90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  <p:sldLayoutId id="2147485085" r:id="rId12"/>
    <p:sldLayoutId id="2147485086" r:id="rId13"/>
    <p:sldLayoutId id="2147485087" r:id="rId14"/>
    <p:sldLayoutId id="2147485088" r:id="rId15"/>
    <p:sldLayoutId id="2147485089" r:id="rId16"/>
    <p:sldLayoutId id="2147485090" r:id="rId17"/>
    <p:sldLayoutId id="2147485091" r:id="rId18"/>
    <p:sldLayoutId id="2147485092" r:id="rId19"/>
    <p:sldLayoutId id="2147485093" r:id="rId20"/>
    <p:sldLayoutId id="2147485094" r:id="rId21"/>
    <p:sldLayoutId id="2147485095" r:id="rId22"/>
    <p:sldLayoutId id="2147485096" r:id="rId2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Lucida Grande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74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Insert slide title here… 28pt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58900"/>
            <a:ext cx="822960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Sub-heading Bold… 24pt</a:t>
            </a:r>
          </a:p>
          <a:p>
            <a:pPr lvl="0"/>
            <a:r>
              <a:rPr lang="en-US" altLang="en-US"/>
              <a:t>Add body copy </a:t>
            </a:r>
          </a:p>
          <a:p>
            <a:pPr lvl="0"/>
            <a:r>
              <a:rPr lang="en-US" altLang="en-US"/>
              <a:t>Add bullet point</a:t>
            </a:r>
          </a:p>
          <a:p>
            <a:pPr lvl="0"/>
            <a:r>
              <a:rPr lang="en-US" alt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63563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prstClr val="black"/>
                </a:solidFill>
              </a:rPr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900">
                <a:solidFill>
                  <a:prstClr val="black"/>
                </a:solidFill>
                <a:latin typeface="Tw Cen MT" panose="020B0602020104020603" pitchFamily="34" charset="0"/>
              </a:rPr>
              <a:t>Page </a:t>
            </a:r>
            <a:fld id="{79FF6E60-1F26-4570-A268-0E2D830C0EE0}" type="slidenum">
              <a:rPr lang="en-US" altLang="en-US" sz="900" smtClean="0">
                <a:solidFill>
                  <a:prstClr val="black"/>
                </a:solidFill>
                <a:latin typeface="Tw Cen MT" panose="020B0602020104020603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90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7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  <p:sldLayoutId id="2147485109" r:id="rId12"/>
    <p:sldLayoutId id="2147485110" r:id="rId13"/>
    <p:sldLayoutId id="2147485111" r:id="rId14"/>
    <p:sldLayoutId id="2147485112" r:id="rId15"/>
    <p:sldLayoutId id="2147485113" r:id="rId16"/>
    <p:sldLayoutId id="2147485114" r:id="rId17"/>
    <p:sldLayoutId id="2147485115" r:id="rId18"/>
    <p:sldLayoutId id="2147485116" r:id="rId19"/>
    <p:sldLayoutId id="2147485117" r:id="rId20"/>
    <p:sldLayoutId id="2147485118" r:id="rId21"/>
    <p:sldLayoutId id="2147485119" r:id="rId22"/>
    <p:sldLayoutId id="2147485120" r:id="rId2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Tw Cen MT" charset="0"/>
          <a:ea typeface="ＭＳ Ｐゴシック" charset="0"/>
          <a:cs typeface="Tw Cen MT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Lucida Grande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ealthliteracy.bu.edu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1.xml"/><Relationship Id="rId5" Type="http://schemas.openxmlformats.org/officeDocument/2006/relationships/hyperlink" Target="https://dx.doi.org/10.1007/s00038-009-0058-2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afetyandquality.gov.au/wp-content/uploads/2014/08/Health-Literacy-Taking-action-to-improve-safety-and-quality.pdf" TargetMode="External"/><Relationship Id="rId5" Type="http://schemas.openxmlformats.org/officeDocument/2006/relationships/hyperlink" Target="http://www.nationalstandards.safetyandquality.gov.au/" TargetMode="Externa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dhhs.tas.gov.au/publichealth/health_literacy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://www.cec.health.nsw.gov.au/__data/assets/pdf_file/0008/487169/NSW-Health-Literacy-Framework-2019-2024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healthliteracy.nnswlhd.health.nsw.gov.a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lfoundation.org.uk/data/sfh2/sfh2_intro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trustortrash.org/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comments" Target="../comments/commen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hyperlink" Target="https://www.ncbi.nlm.nih.gov/books/NBK45386/" TargetMode="Externa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382588" y="1797050"/>
            <a:ext cx="3948112" cy="1323975"/>
          </a:xfrm>
        </p:spPr>
        <p:txBody>
          <a:bodyPr/>
          <a:lstStyle/>
          <a:p>
            <a:r>
              <a:rPr lang="en-AU" dirty="0"/>
              <a:t>Health Literacy – what is it ; why it matters and what to do about it</a:t>
            </a:r>
            <a:br>
              <a:rPr lang="en-AU" dirty="0"/>
            </a:b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945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713" y="3627438"/>
            <a:ext cx="3963987" cy="852487"/>
          </a:xfrm>
        </p:spPr>
        <p:txBody>
          <a:bodyPr/>
          <a:lstStyle/>
          <a:p>
            <a:pPr eaLnBrk="1" hangingPunct="1"/>
            <a:endParaRPr lang="en-US" altLang="en-US" sz="2400" b="1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r>
              <a:rPr lang="en-US" altLang="en-US" sz="2400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Professor Don Nutbeam 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Prevention Research Collaboration,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School of Public Health, University of Sydney, Australia</a:t>
            </a:r>
          </a:p>
          <a:p>
            <a:pPr eaLnBrk="1" hangingPunct="1"/>
            <a:endParaRPr lang="en-US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r>
              <a:rPr lang="en-AU" altLang="en-US" sz="1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Forum – Launceston, Tasmania </a:t>
            </a:r>
          </a:p>
          <a:p>
            <a:pPr eaLnBrk="1" hangingPunct="1"/>
            <a:r>
              <a:rPr lang="en-AU" altLang="en-US" sz="1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29</a:t>
            </a:r>
            <a:r>
              <a:rPr lang="en-AU" altLang="en-US" sz="1400" baseline="300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</a:t>
            </a:r>
            <a:r>
              <a:rPr lang="en-AU" altLang="en-US" sz="1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October  2019</a:t>
            </a: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1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199" y="409003"/>
            <a:ext cx="8229600" cy="1143000"/>
          </a:xfrm>
        </p:spPr>
        <p:txBody>
          <a:bodyPr/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en-US" dirty="0"/>
              <a:t>Relative differences in </a:t>
            </a:r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</a:t>
            </a:r>
            <a:b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34148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57199" y="1687728"/>
            <a:ext cx="7513609" cy="485972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AU" altLang="en-US" i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Health literacy </a:t>
            </a:r>
            <a: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describes an </a:t>
            </a:r>
            <a:r>
              <a:rPr lang="en-AU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observable set of skills </a:t>
            </a:r>
            <a: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that vary from individual to individual; can be </a:t>
            </a:r>
            <a:r>
              <a:rPr lang="en-AU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classified</a:t>
            </a:r>
            <a: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*; can be </a:t>
            </a:r>
            <a:r>
              <a:rPr lang="en-AU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measured</a:t>
            </a:r>
            <a: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, and can </a:t>
            </a:r>
            <a:r>
              <a:rPr lang="en-AU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change</a:t>
            </a:r>
            <a: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defRPr/>
            </a:pPr>
            <a:r>
              <a:rPr lang="en-AU" altLang="en-US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Functional, interactive and critical health literacy</a:t>
            </a:r>
          </a:p>
          <a:p>
            <a:pPr marL="0" indent="0" eaLnBrk="1" hangingPunct="1">
              <a:buNone/>
              <a:defRPr/>
            </a:pPr>
            <a:br>
              <a:rPr lang="en-AU" altLang="en-US" dirty="0">
                <a:solidFill>
                  <a:prstClr val="black"/>
                </a:solidFill>
                <a:ea typeface="ＭＳ Ｐゴシック" panose="020B0600070205080204" pitchFamily="34" charset="-128"/>
              </a:rPr>
            </a:br>
            <a:r>
              <a:rPr lang="en-GB" altLang="en-US" b="1" i="1" dirty="0"/>
              <a:t>Functional health literacy</a:t>
            </a:r>
          </a:p>
          <a:p>
            <a:pPr marL="0" indent="0" eaLnBrk="1" hangingPunct="1">
              <a:buFont typeface="Lucida Grande" charset="0"/>
              <a:buNone/>
              <a:defRPr/>
            </a:pPr>
            <a:endParaRPr lang="en-GB" altLang="en-US" sz="3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Basic health literacy skills sufficient for individuals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to obtain and apply health information to a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limited range of activities.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Lucida Grande" charset="0"/>
              <a:buNone/>
              <a:defRPr/>
            </a:pPr>
            <a:r>
              <a:rPr lang="en-US" altLang="en-US" sz="1200" dirty="0"/>
              <a:t>*Nutbeam D. (2000) </a:t>
            </a:r>
            <a:r>
              <a:rPr lang="en-AU" altLang="en-US" sz="1200" dirty="0"/>
              <a:t>Health Literacy as a Public Health Goal: A challenge for contemporary health education and communication strategies into the 21st Century.  </a:t>
            </a:r>
            <a:r>
              <a:rPr lang="en-AU" altLang="en-US" sz="1200" i="1" dirty="0"/>
              <a:t>Health Promotion International</a:t>
            </a:r>
            <a:r>
              <a:rPr lang="en-AU" altLang="en-US" sz="1200" dirty="0"/>
              <a:t>, 15; 259-67 </a:t>
            </a:r>
            <a:endParaRPr lang="en-US" altLang="en-US" sz="1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2150" y="3740815"/>
            <a:ext cx="2037316" cy="1469539"/>
          </a:xfrm>
          <a:prstGeom prst="rect">
            <a:avLst/>
          </a:prstGeom>
        </p:spPr>
      </p:pic>
      <p:sp>
        <p:nvSpPr>
          <p:cNvPr id="3174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6E83CA-424E-4846-A793-AD8396D5FAC8}" type="slidenum">
              <a:rPr lang="en-GB" altLang="en-US" sz="1400">
                <a:latin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7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Relative differences </a:t>
            </a:r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56931"/>
            <a:ext cx="5848709" cy="47672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GB" altLang="en-US" b="1" i="1" dirty="0"/>
              <a:t>Interactive health literacy</a:t>
            </a:r>
          </a:p>
          <a:p>
            <a:pPr marL="0" indent="0" eaLnBrk="1" hangingPunct="1">
              <a:buFont typeface="Lucida Grande" charset="0"/>
              <a:buNone/>
              <a:defRPr/>
            </a:pPr>
            <a:endParaRPr lang="en-GB" altLang="en-US" sz="300" dirty="0"/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More advanced literacy skills that enable individuals to differentiate information from different communication; apply new information to changing circumstances; and to interact with greater confidence with information providers such as health care professionals.</a:t>
            </a:r>
          </a:p>
          <a:p>
            <a:pPr marL="0" indent="0" eaLnBrk="1" hangingPunct="1">
              <a:buNone/>
              <a:defRPr/>
            </a:pPr>
            <a:endParaRPr lang="en-GB" altLang="en-US" sz="11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en-GB" altLang="en-US" b="1" i="1" dirty="0"/>
              <a:t>Critical health literacy</a:t>
            </a:r>
          </a:p>
          <a:p>
            <a:pPr marL="0" indent="0" eaLnBrk="1" hangingPunct="1">
              <a:buFont typeface="Lucida Grande" charset="0"/>
              <a:buNone/>
              <a:defRPr/>
            </a:pPr>
            <a:endParaRPr lang="en-GB" altLang="en-US" sz="300" dirty="0"/>
          </a:p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Most advanced health literacy skills that can be applied to critically analyze information, and to use this information to exert greater control over life events and situations.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</a:p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80" y="1952758"/>
            <a:ext cx="2380891" cy="1789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767" y="4518351"/>
            <a:ext cx="2853175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1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People move between categories of health literacy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550988"/>
            <a:ext cx="8229600" cy="47672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 i="1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Functional, interactive</a:t>
            </a:r>
            <a:r>
              <a:rPr lang="en-GB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r>
              <a:rPr lang="en-GB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and </a:t>
            </a:r>
            <a:r>
              <a:rPr lang="en-GB" altLang="en-US" sz="2800" i="1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critical</a:t>
            </a:r>
            <a:r>
              <a:rPr lang="en-GB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r>
              <a:rPr lang="en-GB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are not static constructs</a:t>
            </a:r>
          </a:p>
          <a:p>
            <a:pPr marL="0" indent="0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Moving between categories of health literacy progressively indicates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greater autonomy in decision-making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, and personal empowerment. </a:t>
            </a:r>
          </a:p>
          <a:p>
            <a:pPr marL="0" indent="0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Progression between categories is not only dependent upon skills development (reading, writing, numeracy), but also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exposure to different forms of information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(communication content and media). </a:t>
            </a:r>
          </a:p>
          <a:p>
            <a:pPr marL="0" indent="0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It is also dependent upon a person’s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confidence to respond to health communications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– described as </a:t>
            </a:r>
            <a:r>
              <a:rPr lang="en-US" altLang="en-US" i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self-efficacy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.</a:t>
            </a:r>
          </a:p>
          <a:p>
            <a:pPr marL="0" indent="0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Both moderated by the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context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 which communication occurs</a:t>
            </a:r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/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3B75EC-9541-4050-8CEF-9836D90278BB}" type="slidenum">
              <a:rPr lang="en-GB" altLang="en-US" sz="1400">
                <a:latin typeface="Georgia" panose="02040502050405020303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6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85763" y="80963"/>
            <a:ext cx="8229600" cy="1143000"/>
          </a:xfrm>
        </p:spPr>
        <p:txBody>
          <a:bodyPr/>
          <a:lstStyle/>
          <a:p>
            <a:pPr eaLnBrk="1" hangingPunct="1"/>
            <a:r>
              <a:rPr lang="en-AU" dirty="0"/>
              <a:t>Health Literacy can be measured</a:t>
            </a:r>
            <a:endParaRPr lang="en-US" altLang="en-US" b="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46075" y="1022350"/>
            <a:ext cx="8366604" cy="5083175"/>
          </a:xfrm>
        </p:spPr>
        <p:txBody>
          <a:bodyPr/>
          <a:lstStyle/>
          <a:p>
            <a:r>
              <a:rPr lang="en-US" altLang="en-US" sz="2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Several simple measures of health literacy have been tested, refined and validated over the past 20 years for use as screening tools in clinical practice.</a:t>
            </a:r>
          </a:p>
          <a:p>
            <a:pPr eaLnBrk="1" hangingPunct="1"/>
            <a:endParaRPr lang="en-AU" altLang="en-US" sz="5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r>
              <a:rPr lang="en-US" altLang="en-US" sz="2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These are generally insufficient to measure relative differences in health literacy and work is underway to develop more complex measures for health literacy. </a:t>
            </a:r>
          </a:p>
          <a:p>
            <a:pPr eaLnBrk="1" hangingPunct="1"/>
            <a:endParaRPr lang="en-US" altLang="en-US" sz="5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r>
              <a:rPr lang="en-US" altLang="en-US" sz="2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These measures include assessment of a person’s ability to</a:t>
            </a:r>
            <a:endParaRPr lang="en-US" altLang="en-US" sz="2200" dirty="0">
              <a:solidFill>
                <a:schemeClr val="bg2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 eaLnBrk="1" hangingPunct="1"/>
            <a:r>
              <a:rPr lang="en-US" altLang="en-US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gain access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to age and context specific information from a variety of different sources;</a:t>
            </a:r>
          </a:p>
          <a:p>
            <a:pPr lvl="1" eaLnBrk="1" hangingPunct="1"/>
            <a:r>
              <a:rPr lang="en-US" altLang="en-US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discriminate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between sources of information</a:t>
            </a:r>
          </a:p>
          <a:p>
            <a:pPr lvl="1" eaLnBrk="1" hangingPunct="1"/>
            <a:r>
              <a:rPr lang="en-US" altLang="en-US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understand and personalize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information that has been obtained</a:t>
            </a:r>
          </a:p>
          <a:p>
            <a:pPr lvl="1" eaLnBrk="1" hangingPunct="1"/>
            <a:r>
              <a:rPr lang="en-US" altLang="en-US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apply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relevant health information for personal/family/community benefit</a:t>
            </a:r>
          </a:p>
          <a:p>
            <a:pPr marL="457200" lvl="1" indent="0" eaLnBrk="1" hangingPunct="1">
              <a:buNone/>
            </a:pP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 eaLnBrk="1" hangingPunct="1">
              <a:buNone/>
            </a:pPr>
            <a:r>
              <a:rPr lang="en-AU" dirty="0">
                <a:hlinkClick r:id="rId2"/>
              </a:rPr>
              <a:t>https://healthliteracy.bu.edu/</a:t>
            </a:r>
            <a:endParaRPr lang="en-AU" altLang="en-US" i="1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7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644650"/>
            <a:ext cx="3389312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b="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Countries that have undertaken health surveys have generally found that 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poor health literacy is more common that most people think  </a:t>
            </a:r>
            <a:endParaRPr lang="en-US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7663" y="1360488"/>
            <a:ext cx="3636962" cy="4525962"/>
          </a:xfrm>
        </p:spPr>
        <p:txBody>
          <a:bodyPr>
            <a:normAutofit fontScale="62500" lnSpcReduction="20000"/>
          </a:bodyPr>
          <a:lstStyle/>
          <a:p>
            <a:pPr marL="0" indent="0">
              <a:buFont typeface="Lucida Grande" charset="0"/>
              <a:buNone/>
              <a:defRPr/>
            </a:pPr>
            <a:r>
              <a:rPr lang="en-AU" dirty="0"/>
              <a:t>Australian Bureau of Statistics 2008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84625" y="1808163"/>
            <a:ext cx="4702175" cy="4919662"/>
          </a:xfrm>
        </p:spPr>
        <p:txBody>
          <a:bodyPr>
            <a:normAutofit fontScale="62500" lnSpcReduction="20000"/>
          </a:bodyPr>
          <a:lstStyle/>
          <a:p>
            <a:pPr>
              <a:buFont typeface="Lucida Grande" charset="0"/>
              <a:buChar char="–"/>
              <a:defRPr/>
            </a:pPr>
            <a:r>
              <a:rPr lang="en-AU" sz="3200" dirty="0"/>
              <a:t>41% of adults were assessed as having </a:t>
            </a:r>
            <a:r>
              <a:rPr lang="en-AU" sz="3200" b="1" dirty="0"/>
              <a:t>adequate or better health literacy skills</a:t>
            </a:r>
            <a:r>
              <a:rPr lang="en-AU" sz="3200" dirty="0"/>
              <a:t>, scoring at Level 3 or above. </a:t>
            </a:r>
          </a:p>
          <a:p>
            <a:pPr lvl="1">
              <a:defRPr/>
            </a:pPr>
            <a:r>
              <a:rPr lang="en-AU" sz="2900" dirty="0"/>
              <a:t>Able to perform tasks such as combining information in text and a graph </a:t>
            </a:r>
            <a:r>
              <a:rPr lang="en-AU" sz="2900" b="1" dirty="0"/>
              <a:t>to correctly assess the safety of a product</a:t>
            </a:r>
            <a:r>
              <a:rPr lang="en-AU" sz="2900" dirty="0"/>
              <a:t>. </a:t>
            </a:r>
          </a:p>
          <a:p>
            <a:pPr>
              <a:buFont typeface="Lucida Grande" charset="0"/>
              <a:buChar char="–"/>
              <a:defRPr/>
            </a:pPr>
            <a:r>
              <a:rPr lang="en-AU" sz="3200" dirty="0"/>
              <a:t>Around one-fifth (19%) of adults had level 1 health literacy skills, with a further 40% having Level 2. These people had difficulty with tasks like:</a:t>
            </a:r>
          </a:p>
          <a:p>
            <a:pPr lvl="1">
              <a:defRPr/>
            </a:pPr>
            <a:r>
              <a:rPr lang="en-AU" sz="2900" b="1" dirty="0"/>
              <a:t>locating information on a bottle of medicine </a:t>
            </a:r>
            <a:r>
              <a:rPr lang="en-AU" sz="2900" dirty="0"/>
              <a:t>about the maximum number of days the medicine could be taken, or</a:t>
            </a:r>
          </a:p>
          <a:p>
            <a:pPr lvl="1">
              <a:defRPr/>
            </a:pPr>
            <a:r>
              <a:rPr lang="en-AU" sz="2900" dirty="0"/>
              <a:t>drawing a line on a container indicating where one-third would be (based on other information on the container). </a:t>
            </a:r>
            <a:endParaRPr lang="en-US" dirty="0"/>
          </a:p>
          <a:p>
            <a:pPr>
              <a:buFont typeface="Lucida Grande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6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matters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252538"/>
            <a:ext cx="8229600" cy="4767262"/>
          </a:xfrm>
        </p:spPr>
        <p:txBody>
          <a:bodyPr/>
          <a:lstStyle/>
          <a:p>
            <a:pPr marL="0" indent="0">
              <a:buFont typeface="Lucida Grande"/>
              <a:buNone/>
              <a:defRPr/>
            </a:pP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 health, education and social systems</a:t>
            </a:r>
          </a:p>
          <a:p>
            <a:pPr lvl="1">
              <a:defRPr/>
            </a:pPr>
            <a:r>
              <a:rPr lang="en-AU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Where there is need for more effective prevention, </a:t>
            </a:r>
          </a:p>
          <a:p>
            <a:pPr lvl="1">
              <a:defRPr/>
            </a:pPr>
            <a:r>
              <a:rPr lang="en-AU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Where there is commitment to person-centred care, and </a:t>
            </a:r>
          </a:p>
          <a:p>
            <a:pPr lvl="1">
              <a:defRPr/>
            </a:pPr>
            <a:r>
              <a:rPr lang="en-AU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Where there is greater than ever dependence on patient self-management of chronic conditions. </a:t>
            </a:r>
          </a:p>
          <a:p>
            <a:pPr>
              <a:defRPr/>
            </a:pP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where there is a commitment to equity - there is a strong social gradient in health literacy - those with greatest need are generally least able to respond to the demands of the health care system</a:t>
            </a:r>
          </a:p>
          <a:p>
            <a:pPr marL="0" indent="0">
              <a:buFont typeface="Lucida Grande"/>
              <a:buNone/>
              <a:defRPr/>
            </a:pP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60" y="4873502"/>
            <a:ext cx="1862886" cy="13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4873502"/>
            <a:ext cx="2109218" cy="13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71" y="4787661"/>
            <a:ext cx="1512210" cy="15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796" y="4787661"/>
            <a:ext cx="2126951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050" dirty="0"/>
              <a:t>Richler K et al. </a:t>
            </a:r>
          </a:p>
          <a:p>
            <a:pPr>
              <a:defRPr/>
            </a:pPr>
            <a:r>
              <a:rPr lang="en-AU" sz="1050" dirty="0"/>
              <a:t>The costs of limited health literacy: </a:t>
            </a:r>
          </a:p>
          <a:p>
            <a:pPr>
              <a:defRPr/>
            </a:pPr>
            <a:r>
              <a:rPr lang="en-AU" sz="1050" dirty="0"/>
              <a:t>a systematic review. </a:t>
            </a:r>
          </a:p>
          <a:p>
            <a:pPr>
              <a:defRPr/>
            </a:pPr>
            <a:r>
              <a:rPr lang="en-AU" sz="1050" i="1" dirty="0"/>
              <a:t>International Journal of Public Health</a:t>
            </a:r>
            <a:r>
              <a:rPr lang="en-AU" sz="1050" dirty="0"/>
              <a:t>;</a:t>
            </a:r>
          </a:p>
          <a:p>
            <a:pPr>
              <a:defRPr/>
            </a:pPr>
            <a:r>
              <a:rPr lang="en-AU" sz="1050" dirty="0"/>
              <a:t>2009; 54(5): 313–324. </a:t>
            </a:r>
          </a:p>
          <a:p>
            <a:pPr>
              <a:defRPr/>
            </a:pPr>
            <a:r>
              <a:rPr lang="en-AU" sz="1050" dirty="0" err="1"/>
              <a:t>doi</a:t>
            </a:r>
            <a:r>
              <a:rPr lang="en-AU" sz="1050" dirty="0"/>
              <a:t>: </a:t>
            </a:r>
            <a:r>
              <a:rPr lang="en-AU" sz="1050" dirty="0">
                <a:hlinkClick r:id="rId5"/>
              </a:rPr>
              <a:t>10.1007/s00038-009-0058-2</a:t>
            </a:r>
            <a:endParaRPr lang="en-AU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Improving the health literacy environment matters….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47878"/>
            <a:ext cx="5865962" cy="4767263"/>
          </a:xfrm>
        </p:spPr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24-36 hrs after Emergency Department discharge: </a:t>
            </a:r>
            <a:r>
              <a:rPr lang="en-AU" altLang="en-US" b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80%</a:t>
            </a:r>
            <a:r>
              <a:rPr lang="en-AU" altLang="en-US" b="1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of patients </a:t>
            </a:r>
            <a:r>
              <a:rPr lang="en-AU" altLang="en-US" u="sng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did not 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understand home care instructions*.</a:t>
            </a:r>
          </a:p>
          <a:p>
            <a:r>
              <a:rPr lang="en-AU" dirty="0"/>
              <a:t>WHO estimates that more than half of all medicines are prescribed, dispensed or sold inappropriately, and </a:t>
            </a:r>
          </a:p>
          <a:p>
            <a:r>
              <a:rPr lang="en-AU" dirty="0"/>
              <a:t>That half of all patients fail to take them correctly**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570" y="4968815"/>
            <a:ext cx="2600297" cy="16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30711"/>
            <a:ext cx="4899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altLang="en-US" sz="1050" b="1" dirty="0"/>
              <a:t>*</a:t>
            </a:r>
            <a:r>
              <a:rPr lang="en-AU" altLang="en-US" sz="1050" dirty="0"/>
              <a:t>Engel KG et al. Patient understanding of emergency department discharge instructions: where are knowledge deficits greatest? </a:t>
            </a:r>
            <a:r>
              <a:rPr lang="en-AU" altLang="en-US" sz="1050" i="1" dirty="0"/>
              <a:t>Academic Emergency Medicine</a:t>
            </a:r>
            <a:r>
              <a:rPr lang="en-AU" altLang="en-US" sz="1050" dirty="0"/>
              <a:t>.  2012 Sep;19(9):E1035-44. </a:t>
            </a:r>
            <a:r>
              <a:rPr lang="en-AU" altLang="en-US" sz="1050" dirty="0" err="1"/>
              <a:t>doi</a:t>
            </a:r>
            <a:r>
              <a:rPr lang="en-AU" altLang="en-US" sz="1050" dirty="0"/>
              <a:t>: 10.1111/j.1553-2712.2012.01425.x</a:t>
            </a:r>
          </a:p>
          <a:p>
            <a:r>
              <a:rPr lang="en-AU" sz="1050" dirty="0"/>
              <a:t>**https://www.who.int/medicines/areas/rational_use/en/</a:t>
            </a:r>
          </a:p>
          <a:p>
            <a:r>
              <a:rPr lang="en-AU" sz="1050" dirty="0"/>
              <a:t>***https://www.who.int/medicines/areas/rational_use/rud_activities/en</a:t>
            </a:r>
            <a:r>
              <a:rPr lang="en-AU" sz="1200" dirty="0"/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43" y="1047878"/>
            <a:ext cx="1304657" cy="168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570" y="2956226"/>
            <a:ext cx="244470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62793" y="327025"/>
            <a:ext cx="75438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4400" dirty="0">
                <a:solidFill>
                  <a:srgbClr val="00B05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How do we change things?</a:t>
            </a: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endParaRPr lang="en-US" altLang="en-US" sz="3600" dirty="0">
              <a:solidFill>
                <a:srgbClr val="00B050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2831" y="2836714"/>
            <a:ext cx="1938337" cy="13811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sz="2800" dirty="0">
                <a:solidFill>
                  <a:prstClr val="white"/>
                </a:solidFill>
              </a:rPr>
              <a:t>Health literacy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163698" y="2994025"/>
            <a:ext cx="2343150" cy="175418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Situational demands and complexity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2093913" y="3579813"/>
            <a:ext cx="11144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Personal skills</a:t>
            </a:r>
          </a:p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 and abilities</a:t>
            </a:r>
            <a:endParaRPr lang="en-US" altLang="en-US" sz="1350" dirty="0">
              <a:solidFill>
                <a:srgbClr val="FFFFFF"/>
              </a:solidFill>
            </a:endParaRPr>
          </a:p>
        </p:txBody>
      </p:sp>
      <p:sp>
        <p:nvSpPr>
          <p:cNvPr id="37894" name="Content Placeholder 8"/>
          <p:cNvSpPr>
            <a:spLocks noGrp="1"/>
          </p:cNvSpPr>
          <p:nvPr>
            <p:ph idx="1"/>
          </p:nvPr>
        </p:nvSpPr>
        <p:spPr>
          <a:xfrm>
            <a:off x="1485900" y="5756275"/>
            <a:ext cx="6172200" cy="1651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28057" y="2274787"/>
            <a:ext cx="2366447" cy="1871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Personal skills </a:t>
            </a:r>
          </a:p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and abilities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62793" y="327025"/>
            <a:ext cx="75438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4400" dirty="0">
                <a:solidFill>
                  <a:srgbClr val="00B05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How do we change things?</a:t>
            </a: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endParaRPr lang="en-US" altLang="en-US" sz="3600" dirty="0">
              <a:solidFill>
                <a:srgbClr val="00B050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2831" y="2836714"/>
            <a:ext cx="1938337" cy="13811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sz="2800" dirty="0">
                <a:solidFill>
                  <a:prstClr val="white"/>
                </a:solidFill>
              </a:rPr>
              <a:t>Health literacy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163698" y="2994025"/>
            <a:ext cx="2343150" cy="175418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Situational demands and complexity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2093913" y="3579813"/>
            <a:ext cx="11144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Personal skills</a:t>
            </a:r>
          </a:p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 and abilities</a:t>
            </a:r>
            <a:endParaRPr lang="en-US" altLang="en-US" sz="1350" dirty="0">
              <a:solidFill>
                <a:srgbClr val="FFFFFF"/>
              </a:solidFill>
            </a:endParaRPr>
          </a:p>
        </p:txBody>
      </p:sp>
      <p:sp>
        <p:nvSpPr>
          <p:cNvPr id="37894" name="Content Placeholder 8"/>
          <p:cNvSpPr>
            <a:spLocks noGrp="1"/>
          </p:cNvSpPr>
          <p:nvPr>
            <p:ph idx="1"/>
          </p:nvPr>
        </p:nvSpPr>
        <p:spPr>
          <a:xfrm>
            <a:off x="1485900" y="5756275"/>
            <a:ext cx="6172200" cy="1651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28057" y="2274787"/>
            <a:ext cx="2366447" cy="1871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Personal skills </a:t>
            </a:r>
          </a:p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and abilities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879555" y="1901825"/>
            <a:ext cx="854075" cy="218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47117" name="Rectangle 2"/>
          <p:cNvSpPr>
            <a:spLocks noChangeArrowheads="1"/>
          </p:cNvSpPr>
          <p:nvPr/>
        </p:nvSpPr>
        <p:spPr bwMode="auto">
          <a:xfrm>
            <a:off x="4948235" y="1889462"/>
            <a:ext cx="335835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E64626"/>
                </a:solidFill>
                <a:latin typeface="Arial" panose="020B0604020202020204" pitchFamily="34" charset="0"/>
              </a:rPr>
              <a:t>Reducing the complexity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rgbClr val="E64626"/>
                </a:solidFill>
                <a:latin typeface="Arial" panose="020B0604020202020204" pitchFamily="34" charset="0"/>
              </a:rPr>
              <a:t>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3291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62793" y="327025"/>
            <a:ext cx="75438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4400" dirty="0">
                <a:solidFill>
                  <a:srgbClr val="00B05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How do we change things?</a:t>
            </a: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endParaRPr lang="en-US" altLang="en-US" sz="3600" dirty="0">
              <a:solidFill>
                <a:srgbClr val="00B050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2831" y="2836714"/>
            <a:ext cx="1938337" cy="13811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sz="2800" dirty="0">
                <a:solidFill>
                  <a:prstClr val="white"/>
                </a:solidFill>
              </a:rPr>
              <a:t>Health literacy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163698" y="2994025"/>
            <a:ext cx="2343150" cy="175418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Situational demands and complexity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2093913" y="3579813"/>
            <a:ext cx="11144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Personal skills</a:t>
            </a:r>
          </a:p>
          <a:p>
            <a:pPr defTabSz="342900">
              <a:spcBef>
                <a:spcPct val="0"/>
              </a:spcBef>
              <a:buFont typeface="Lucida Grande"/>
              <a:buNone/>
              <a:defRPr/>
            </a:pPr>
            <a:r>
              <a:rPr lang="en-AU" altLang="en-US" sz="1350" dirty="0">
                <a:solidFill>
                  <a:srgbClr val="FFFFFF"/>
                </a:solidFill>
              </a:rPr>
              <a:t> and abilities</a:t>
            </a:r>
            <a:endParaRPr lang="en-US" altLang="en-US" sz="1350" dirty="0">
              <a:solidFill>
                <a:srgbClr val="FFFFFF"/>
              </a:solidFill>
            </a:endParaRPr>
          </a:p>
        </p:txBody>
      </p:sp>
      <p:sp>
        <p:nvSpPr>
          <p:cNvPr id="37894" name="Content Placeholder 8"/>
          <p:cNvSpPr>
            <a:spLocks noGrp="1"/>
          </p:cNvSpPr>
          <p:nvPr>
            <p:ph idx="1"/>
          </p:nvPr>
        </p:nvSpPr>
        <p:spPr>
          <a:xfrm>
            <a:off x="1485900" y="5756275"/>
            <a:ext cx="6172200" cy="165100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  <a:defRPr/>
            </a:pPr>
            <a:endParaRPr lang="en-AU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28057" y="2274787"/>
            <a:ext cx="2366447" cy="18719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Personal skills </a:t>
            </a:r>
          </a:p>
          <a:p>
            <a:pPr algn="ctr" defTabSz="342900">
              <a:defRPr/>
            </a:pPr>
            <a:r>
              <a:rPr lang="en-AU" dirty="0">
                <a:solidFill>
                  <a:prstClr val="white"/>
                </a:solidFill>
              </a:rPr>
              <a:t>and abilities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0800000">
            <a:off x="344487" y="2984500"/>
            <a:ext cx="836612" cy="2203450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7115" name="TextBox 1"/>
          <p:cNvSpPr txBox="1">
            <a:spLocks noChangeArrowheads="1"/>
          </p:cNvSpPr>
          <p:nvPr/>
        </p:nvSpPr>
        <p:spPr bwMode="auto">
          <a:xfrm>
            <a:off x="1034180" y="4711357"/>
            <a:ext cx="29797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Increasing the skills and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confidence of consumers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879555" y="1901825"/>
            <a:ext cx="854075" cy="218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7117" name="Rectangle 2"/>
          <p:cNvSpPr>
            <a:spLocks noChangeArrowheads="1"/>
          </p:cNvSpPr>
          <p:nvPr/>
        </p:nvSpPr>
        <p:spPr bwMode="auto">
          <a:xfrm>
            <a:off x="4948235" y="1889462"/>
            <a:ext cx="335835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chemeClr val="accent1"/>
                </a:solidFill>
                <a:latin typeface="Arial" panose="020B0604020202020204" pitchFamily="34" charset="0"/>
              </a:rPr>
              <a:t>Reducing the complexity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800" b="1" dirty="0">
                <a:solidFill>
                  <a:schemeClr val="accent1"/>
                </a:solidFill>
                <a:latin typeface="Arial" panose="020B0604020202020204" pitchFamily="34" charset="0"/>
              </a:rPr>
              <a:t>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78177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has become a priority for many countries across the world</a:t>
            </a:r>
            <a:endParaRPr lang="en-US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6042" y="1720415"/>
            <a:ext cx="2647950" cy="258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7" y="1262353"/>
            <a:ext cx="19685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537" y="1762930"/>
            <a:ext cx="2009685" cy="2675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167" y="3159427"/>
            <a:ext cx="1755800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328" y="4390482"/>
            <a:ext cx="1831894" cy="183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792" y="3076541"/>
            <a:ext cx="2060627" cy="24629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77050" y="6308725"/>
            <a:ext cx="1905000" cy="457200"/>
          </a:xfrm>
          <a:prstGeom prst="rect">
            <a:avLst/>
          </a:prstGeom>
        </p:spPr>
        <p:txBody>
          <a:bodyPr/>
          <a:lstStyle/>
          <a:p>
            <a:fld id="{A4A639BF-82F4-472B-A4CC-3DF7A5CA2BDD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Improving health literacy in clinical care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46603"/>
            <a:ext cx="8496300" cy="4897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dirty="0"/>
              <a:t>There are strong practical and ethical reasons to actively involve patients in </a:t>
            </a:r>
            <a:r>
              <a:rPr lang="en-GB" altLang="en-US" dirty="0">
                <a:solidFill>
                  <a:schemeClr val="accent1"/>
                </a:solidFill>
              </a:rPr>
              <a:t>shared and informed clinical decision-making</a:t>
            </a:r>
            <a:r>
              <a:rPr lang="en-GB" altLang="en-US" dirty="0"/>
              <a:t>, and in </a:t>
            </a:r>
            <a:r>
              <a:rPr lang="en-GB" altLang="en-US" dirty="0">
                <a:solidFill>
                  <a:schemeClr val="accent1"/>
                </a:solidFill>
              </a:rPr>
              <a:t>self management </a:t>
            </a:r>
            <a:r>
              <a:rPr lang="en-GB" altLang="en-US" dirty="0"/>
              <a:t>of conditions - especially long term and continuing conditions.</a:t>
            </a:r>
          </a:p>
          <a:p>
            <a:pPr>
              <a:lnSpc>
                <a:spcPct val="80000"/>
              </a:lnSpc>
            </a:pPr>
            <a:r>
              <a:rPr lang="en-GB" altLang="en-US" dirty="0"/>
              <a:t>Past research* has indicated that active involvement of patients produces better health outcomes for patients and greater patient satisfaction. This is observable through</a:t>
            </a:r>
          </a:p>
          <a:p>
            <a:pPr lvl="1">
              <a:lnSpc>
                <a:spcPct val="70000"/>
              </a:lnSpc>
            </a:pPr>
            <a:r>
              <a:rPr lang="en-GB" altLang="en-US" sz="2400" b="1" dirty="0"/>
              <a:t>Improved use of medicines</a:t>
            </a:r>
          </a:p>
          <a:p>
            <a:pPr lvl="1">
              <a:lnSpc>
                <a:spcPct val="70000"/>
              </a:lnSpc>
            </a:pPr>
            <a:r>
              <a:rPr lang="en-GB" altLang="en-US" sz="2400" b="1" dirty="0"/>
              <a:t>Improved uptake of preventive practices</a:t>
            </a:r>
          </a:p>
          <a:p>
            <a:pPr lvl="1">
              <a:lnSpc>
                <a:spcPct val="70000"/>
              </a:lnSpc>
            </a:pPr>
            <a:r>
              <a:rPr lang="en-GB" altLang="en-US" sz="2400" b="1" dirty="0"/>
              <a:t>Appropriate use of health services and reduced unplanned hospital admissions</a:t>
            </a:r>
          </a:p>
          <a:p>
            <a:pPr lvl="1">
              <a:lnSpc>
                <a:spcPct val="70000"/>
              </a:lnSpc>
            </a:pPr>
            <a:r>
              <a:rPr lang="en-GB" altLang="en-US" sz="2400" b="1" dirty="0"/>
              <a:t>Reduced health care costs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AU" altLang="en-US" sz="16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457200" lvl="1" indent="0">
              <a:lnSpc>
                <a:spcPct val="70000"/>
              </a:lnSpc>
              <a:buNone/>
            </a:pPr>
            <a:r>
              <a:rPr lang="en-AU" altLang="en-US" sz="1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*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Sheridan et al. (2011). Interventions for individuals with low health literacy: a systematic review. </a:t>
            </a:r>
            <a:r>
              <a:rPr lang="en-AU" altLang="en-US" i="1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Journal of Health Communication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, 16(s3): 30-54</a:t>
            </a:r>
            <a:r>
              <a:rPr lang="en-AU" altLang="en-US" sz="1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.</a:t>
            </a:r>
            <a:endParaRPr lang="en-GB" altLang="en-US" sz="11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457200" lvl="1" indent="0">
              <a:lnSpc>
                <a:spcPct val="70000"/>
              </a:lnSpc>
              <a:buNone/>
            </a:pPr>
            <a:endParaRPr lang="en-GB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81280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Reducing the complexity of communication</a:t>
            </a:r>
            <a:b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We need to put into practice what works</a:t>
            </a:r>
          </a:p>
        </p:txBody>
      </p:sp>
      <p:sp>
        <p:nvSpPr>
          <p:cNvPr id="36867" name="Content Placeholder 5"/>
          <p:cNvSpPr>
            <a:spLocks noGrp="1"/>
          </p:cNvSpPr>
          <p:nvPr>
            <p:ph sz="half" idx="1"/>
          </p:nvPr>
        </p:nvSpPr>
        <p:spPr>
          <a:xfrm>
            <a:off x="276225" y="1360488"/>
            <a:ext cx="4987925" cy="5195887"/>
          </a:xfrm>
        </p:spPr>
        <p:txBody>
          <a:bodyPr>
            <a:normAutofit fontScale="92500"/>
          </a:bodyPr>
          <a:lstStyle/>
          <a:p>
            <a:pPr marL="0" indent="0">
              <a:buFont typeface="Lucida Grande"/>
              <a:buNone/>
              <a:defRPr/>
            </a:pPr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Low health literacy can be improved through*:</a:t>
            </a:r>
            <a:endParaRPr lang="en-US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>
              <a:defRPr/>
            </a:pP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Modifications to communication, for example by using </a:t>
            </a:r>
            <a:r>
              <a:rPr lang="en-US" altLang="en-US" b="1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simplified text and pictures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 written communications</a:t>
            </a:r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>
              <a:defRPr/>
            </a:pPr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Placing emphasis on building knowledge and cognitive skills, for example by using </a:t>
            </a:r>
            <a:r>
              <a:rPr lang="en-GB" altLang="en-US" b="1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teach-back methodologies, shared decision-making techniques </a:t>
            </a:r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>
              <a:defRPr/>
            </a:pP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Modifications to </a:t>
            </a:r>
            <a:r>
              <a:rPr lang="en-AU" altLang="en-US" b="1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organisation of health services 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to reduce the “literacy burden” on patients and visitors</a:t>
            </a:r>
            <a:endParaRPr lang="en-AU" altLang="en-US" b="1" dirty="0">
              <a:solidFill>
                <a:srgbClr val="FF0000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>
              <a:defRPr/>
            </a:pP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4813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6525" y="4256881"/>
            <a:ext cx="2200275" cy="2165350"/>
          </a:xfrm>
        </p:spPr>
      </p:pic>
      <p:pic>
        <p:nvPicPr>
          <p:cNvPr id="4813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61" y="1777603"/>
            <a:ext cx="35988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453321" y="519964"/>
            <a:ext cx="8229600" cy="857250"/>
          </a:xfrm>
        </p:spPr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Improving health literacy in clinical care is a </a:t>
            </a:r>
            <a:r>
              <a:rPr lang="en-AU" altLang="en-US" u="sng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national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priority supporting </a:t>
            </a:r>
            <a:r>
              <a:rPr lang="en-AU" altLang="en-US" u="sng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system safety and quality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: </a:t>
            </a:r>
            <a:br>
              <a:rPr lang="en-AU" altLang="en-US" sz="1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endParaRPr lang="en-AU" altLang="en-US" sz="135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5222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1" y="1907220"/>
            <a:ext cx="1535500" cy="2171006"/>
          </a:xfrm>
        </p:spPr>
      </p:pic>
      <p:pic>
        <p:nvPicPr>
          <p:cNvPr id="5222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41" y="2041899"/>
            <a:ext cx="2234803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87" y="2351485"/>
            <a:ext cx="2605936" cy="243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2"/>
          <p:cNvSpPr txBox="1">
            <a:spLocks noChangeArrowheads="1"/>
          </p:cNvSpPr>
          <p:nvPr/>
        </p:nvSpPr>
        <p:spPr bwMode="auto">
          <a:xfrm>
            <a:off x="453320" y="4878849"/>
            <a:ext cx="295187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GB" altLang="en-US" sz="7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Standards – </a:t>
            </a:r>
            <a:r>
              <a:rPr lang="en-GB" altLang="en-US" sz="7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http://www.nationalstandards.safetyandquality.gov.au/</a:t>
            </a:r>
            <a:endParaRPr lang="en-GB" altLang="en-US" sz="75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GB" altLang="en-US" sz="7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Statement: </a:t>
            </a:r>
            <a:r>
              <a:rPr lang="en-AU" altLang="en-US" sz="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https://www.safetyandquality.gov.au/wp-content/uploads/2014/08/Health-Literacy-Taking-action-to-improve-safety-and-quality.pdf</a:t>
            </a:r>
            <a:r>
              <a:rPr lang="en-AU" altLang="en-US" sz="75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2231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94" y="3181684"/>
            <a:ext cx="2688336" cy="26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55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8850" y="516579"/>
            <a:ext cx="7715250" cy="745331"/>
          </a:xfrm>
        </p:spPr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Improving health literacy in clinical care is a </a:t>
            </a:r>
            <a:r>
              <a:rPr lang="en-AU" altLang="en-US" u="sng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State</a:t>
            </a:r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priority – NSW Clinical Excellence Commission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665227" y="5762340"/>
            <a:ext cx="79688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See NSW: </a:t>
            </a: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http://www.cec.health.nsw.gov.au/__data/assets/pdf_file/0008/487169/NSW-Health-Literacy-Framework-2019-2024.pdf</a:t>
            </a: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See also Tasmania: </a:t>
            </a: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https://www.dhhs.tas.gov.au/publichealth/health_literacy</a:t>
            </a:r>
            <a:r>
              <a:rPr lang="en-AU" alt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76377" y="1418843"/>
            <a:ext cx="3027872" cy="429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681" y="1318636"/>
            <a:ext cx="1767181" cy="2522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78" y="1998796"/>
            <a:ext cx="1682642" cy="237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621" y="2653904"/>
            <a:ext cx="1719221" cy="2365453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314525" y="3005567"/>
            <a:ext cx="162167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72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562357" y="720800"/>
            <a:ext cx="7324343" cy="642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36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Improving health literacy is a local priority:</a:t>
            </a:r>
            <a:br>
              <a:rPr lang="en-AU" altLang="en-US" sz="27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2325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The Western Sydney Local Health District Health Literacy Hub </a:t>
            </a:r>
            <a:br>
              <a:rPr lang="en-AU" altLang="en-US" sz="2325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2325" i="1" dirty="0">
                <a:solidFill>
                  <a:schemeClr val="accent6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Making health choices easy for everyone</a:t>
            </a:r>
            <a:endParaRPr lang="en-AU" altLang="en-US" sz="2025" i="1" dirty="0">
              <a:solidFill>
                <a:schemeClr val="accent6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126" y="2563930"/>
            <a:ext cx="7304151" cy="2681288"/>
          </a:xfrm>
        </p:spPr>
        <p:txBody>
          <a:bodyPr/>
          <a:lstStyle/>
          <a:p>
            <a:pPr>
              <a:defRPr/>
            </a:pPr>
            <a:r>
              <a:rPr lang="en-AU" sz="2000" dirty="0"/>
              <a:t>The hub is a </a:t>
            </a:r>
            <a:r>
              <a:rPr lang="en-AU" sz="2000" dirty="0">
                <a:solidFill>
                  <a:srgbClr val="FF0000"/>
                </a:solidFill>
              </a:rPr>
              <a:t>place to connect people</a:t>
            </a:r>
            <a:r>
              <a:rPr lang="en-AU" sz="2000" dirty="0"/>
              <a:t> </a:t>
            </a:r>
            <a:r>
              <a:rPr lang="en-US" sz="2000" dirty="0"/>
              <a:t>interested in improving health literacy in Western Sydney – a community connected to </a:t>
            </a:r>
            <a:r>
              <a:rPr lang="en-AU" sz="2000" dirty="0"/>
              <a:t>best practice locally and the best in the world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A resource to </a:t>
            </a:r>
            <a:r>
              <a:rPr lang="en-AU" sz="2000" dirty="0">
                <a:solidFill>
                  <a:srgbClr val="FF0000"/>
                </a:solidFill>
              </a:rPr>
              <a:t>support rapid translation </a:t>
            </a:r>
            <a:r>
              <a:rPr lang="en-AU" sz="2000" dirty="0"/>
              <a:t>of best practice between and across primary and secondary healthcare settings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A </a:t>
            </a:r>
            <a:r>
              <a:rPr lang="en-US" sz="2000" dirty="0">
                <a:solidFill>
                  <a:srgbClr val="FF0000"/>
                </a:solidFill>
              </a:rPr>
              <a:t>source of tools and advice </a:t>
            </a:r>
            <a:r>
              <a:rPr lang="en-US" sz="2000" dirty="0"/>
              <a:t>for </a:t>
            </a:r>
            <a:r>
              <a:rPr lang="en-US" sz="2000" dirty="0">
                <a:solidFill>
                  <a:srgbClr val="FF0000"/>
                </a:solidFill>
              </a:rPr>
              <a:t>capacity-building </a:t>
            </a:r>
            <a:r>
              <a:rPr lang="en-US" sz="2000" dirty="0">
                <a:solidFill>
                  <a:prstClr val="black"/>
                </a:solidFill>
              </a:rPr>
              <a:t>on how to improve communication with patients, relatives and </a:t>
            </a:r>
            <a:r>
              <a:rPr lang="en-US" sz="2000" dirty="0" err="1">
                <a:solidFill>
                  <a:prstClr val="black"/>
                </a:solidFill>
              </a:rPr>
              <a:t>carers</a:t>
            </a:r>
            <a:r>
              <a:rPr lang="en-US" sz="2000" dirty="0">
                <a:solidFill>
                  <a:prstClr val="black"/>
                </a:solidFill>
              </a:rPr>
              <a:t>, and members of the community</a:t>
            </a:r>
          </a:p>
          <a:p>
            <a:pPr>
              <a:defRPr/>
            </a:pPr>
            <a:r>
              <a:rPr lang="en-AU" sz="2000" dirty="0"/>
              <a:t>A point of connection to the University of Sydney Health Literacy Lab – </a:t>
            </a:r>
            <a:r>
              <a:rPr lang="en-AU" sz="2000" dirty="0">
                <a:solidFill>
                  <a:srgbClr val="FF0000"/>
                </a:solidFill>
              </a:rPr>
              <a:t>developing and testing innovations in health literacy</a:t>
            </a:r>
          </a:p>
          <a:p>
            <a:pPr marL="0" indent="0">
              <a:buNone/>
              <a:defRPr/>
            </a:pPr>
            <a:endParaRPr lang="en-AU" sz="2000" dirty="0"/>
          </a:p>
          <a:p>
            <a:pPr marL="0" indent="0">
              <a:buNone/>
              <a:defRPr/>
            </a:pPr>
            <a:r>
              <a:rPr lang="en-AU" sz="1050" dirty="0"/>
              <a:t>See also: Northern NSW - </a:t>
            </a:r>
            <a:r>
              <a:rPr lang="en-AU" sz="1050" dirty="0">
                <a:hlinkClick r:id="rId2"/>
              </a:rPr>
              <a:t>https://healthliteracy.nnswlhd.health.nsw.gov.au/</a:t>
            </a:r>
            <a:endParaRPr lang="en-AU" sz="1050" dirty="0"/>
          </a:p>
          <a:p>
            <a:pPr marL="0" indent="0">
              <a:buNone/>
              <a:defRPr/>
            </a:pPr>
            <a:endParaRPr lang="en-AU" dirty="0"/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60" y="4876658"/>
            <a:ext cx="1301354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01" y="136798"/>
            <a:ext cx="823913" cy="116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30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615" y="1920323"/>
            <a:ext cx="5002677" cy="3617835"/>
          </a:xfrm>
        </p:spPr>
      </p:pic>
      <p:sp>
        <p:nvSpPr>
          <p:cNvPr id="63491" name="Title 2"/>
          <p:cNvSpPr>
            <a:spLocks noGrp="1"/>
          </p:cNvSpPr>
          <p:nvPr>
            <p:ph type="title"/>
          </p:nvPr>
        </p:nvSpPr>
        <p:spPr>
          <a:xfrm>
            <a:off x="571506" y="528376"/>
            <a:ext cx="5915025" cy="745331"/>
          </a:xfrm>
        </p:spPr>
        <p:txBody>
          <a:bodyPr/>
          <a:lstStyle/>
          <a:p>
            <a:r>
              <a:rPr lang="en-AU" altLang="en-US" sz="27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healthliteracyhub.org.au</a:t>
            </a:r>
          </a:p>
        </p:txBody>
      </p:sp>
      <p:sp>
        <p:nvSpPr>
          <p:cNvPr id="63492" name="TextBox 7"/>
          <p:cNvSpPr txBox="1">
            <a:spLocks noChangeArrowheads="1"/>
          </p:cNvSpPr>
          <p:nvPr/>
        </p:nvSpPr>
        <p:spPr bwMode="auto">
          <a:xfrm>
            <a:off x="5427535" y="1652904"/>
            <a:ext cx="336278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2000" b="1" dirty="0">
                <a:solidFill>
                  <a:prstClr val="black"/>
                </a:solidFill>
                <a:latin typeface="Tw Cen MT"/>
              </a:rPr>
              <a:t>Hub website</a:t>
            </a:r>
            <a:endParaRPr lang="en-AU" altLang="en-US" sz="3200" dirty="0">
              <a:solidFill>
                <a:prstClr val="black"/>
              </a:solidFill>
              <a:latin typeface="Tw Cen MT"/>
            </a:endParaRP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Organised on three levels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endParaRPr lang="en-AU" altLang="en-US" sz="1800" dirty="0">
              <a:solidFill>
                <a:prstClr val="black"/>
              </a:solidFill>
              <a:latin typeface="Tw Cen MT"/>
            </a:endParaRP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b="1" dirty="0">
                <a:solidFill>
                  <a:prstClr val="black"/>
                </a:solidFill>
                <a:latin typeface="Tw Cen MT"/>
              </a:rPr>
              <a:t>Level 1</a:t>
            </a: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 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Publically accessible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endParaRPr lang="en-AU" altLang="en-US" sz="1800" dirty="0">
              <a:solidFill>
                <a:prstClr val="black"/>
              </a:solidFill>
              <a:latin typeface="Tw Cen MT"/>
            </a:endParaRP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b="1" dirty="0">
                <a:solidFill>
                  <a:prstClr val="black"/>
                </a:solidFill>
                <a:latin typeface="Tw Cen MT"/>
              </a:rPr>
              <a:t>Level 2</a:t>
            </a: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 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Accessible through registration to health professionals and academic community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endParaRPr lang="en-AU" altLang="en-US" sz="1800" dirty="0">
              <a:solidFill>
                <a:prstClr val="black"/>
              </a:solidFill>
              <a:latin typeface="Tw Cen MT"/>
            </a:endParaRP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b="1" dirty="0">
                <a:solidFill>
                  <a:prstClr val="black"/>
                </a:solidFill>
                <a:latin typeface="Tw Cen MT"/>
              </a:rPr>
              <a:t>Level 3</a:t>
            </a: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 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Patient Communication and Advice Portal (PCAP)</a:t>
            </a:r>
          </a:p>
          <a:p>
            <a:pPr defTabSz="342900">
              <a:spcBef>
                <a:spcPct val="0"/>
              </a:spcBef>
              <a:buFont typeface="Lucida Grande"/>
              <a:buNone/>
            </a:pPr>
            <a:r>
              <a:rPr lang="en-AU" altLang="en-US" sz="1800" dirty="0">
                <a:solidFill>
                  <a:prstClr val="black"/>
                </a:solidFill>
                <a:latin typeface="Tw Cen MT"/>
              </a:rPr>
              <a:t>Accessible to health staff</a:t>
            </a:r>
          </a:p>
        </p:txBody>
      </p:sp>
      <p:pic>
        <p:nvPicPr>
          <p:cNvPr id="634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86" y="202303"/>
            <a:ext cx="831056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86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546" y="1995677"/>
            <a:ext cx="7290054" cy="4310231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ts val="900"/>
              </a:spcAft>
              <a:buNone/>
              <a:defRPr/>
            </a:pPr>
            <a:r>
              <a:rPr lang="en-AU" sz="3400" dirty="0"/>
              <a:t>Our work seeks to build research partnerships and educational opportunities to:</a:t>
            </a:r>
          </a:p>
          <a:p>
            <a:pPr marL="289322" indent="-289322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AU" sz="3400" dirty="0"/>
              <a:t>Understand the diverse needs of the community and health care services</a:t>
            </a:r>
          </a:p>
          <a:p>
            <a:pPr marL="289322" indent="-289322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AU" sz="3400" dirty="0"/>
              <a:t>Develop new knowledge, skills or solutions to address those needs </a:t>
            </a:r>
          </a:p>
          <a:p>
            <a:pPr marL="289322" indent="-289322">
              <a:spcAft>
                <a:spcPts val="900"/>
              </a:spcAft>
              <a:buFont typeface="+mj-lt"/>
              <a:buAutoNum type="arabicPeriod"/>
              <a:defRPr/>
            </a:pPr>
            <a:r>
              <a:rPr lang="en-AU" sz="3400" dirty="0"/>
              <a:t>Implement these effectively and sustainably in the community and health system</a:t>
            </a:r>
          </a:p>
          <a:p>
            <a:pPr marL="0" indent="0">
              <a:buNone/>
              <a:defRPr/>
            </a:pPr>
            <a:r>
              <a:rPr lang="en-AU" sz="3400" dirty="0">
                <a:solidFill>
                  <a:schemeClr val="accent1"/>
                </a:solidFill>
              </a:rPr>
              <a:t>AIM: to create a body of knowledge and models of best practice in health literacy</a:t>
            </a:r>
          </a:p>
          <a:p>
            <a:pPr marL="0" indent="0">
              <a:buNone/>
              <a:defRPr/>
            </a:pPr>
            <a:endParaRPr lang="en-AU" dirty="0">
              <a:solidFill>
                <a:schemeClr val="accent1"/>
              </a:solidFill>
            </a:endParaRPr>
          </a:p>
          <a:p>
            <a:pPr marL="0" indent="0">
              <a:buNone/>
              <a:defRPr/>
            </a:pPr>
            <a:r>
              <a:rPr lang="en-AU" b="1" dirty="0">
                <a:solidFill>
                  <a:schemeClr val="accent1"/>
                </a:solidFill>
              </a:rPr>
              <a:t>https://sydneyhealthliteracylab.org.au/</a:t>
            </a:r>
          </a:p>
          <a:p>
            <a:pPr marL="0" indent="0">
              <a:buNone/>
              <a:defRPr/>
            </a:pPr>
            <a:endParaRPr lang="en-AU" dirty="0"/>
          </a:p>
          <a:p>
            <a:pPr marL="289322" indent="-289322">
              <a:buFont typeface="+mj-lt"/>
              <a:buAutoNum type="arabicPeriod"/>
              <a:defRPr/>
            </a:pPr>
            <a:endParaRPr lang="en-AU" dirty="0"/>
          </a:p>
        </p:txBody>
      </p:sp>
      <p:sp>
        <p:nvSpPr>
          <p:cNvPr id="67587" name="Title 3"/>
          <p:cNvSpPr>
            <a:spLocks noGrp="1"/>
          </p:cNvSpPr>
          <p:nvPr>
            <p:ph type="title"/>
          </p:nvPr>
        </p:nvSpPr>
        <p:spPr>
          <a:xfrm>
            <a:off x="279334" y="818899"/>
            <a:ext cx="5915025" cy="584775"/>
          </a:xfrm>
        </p:spPr>
        <p:txBody>
          <a:bodyPr>
            <a:spAutoFit/>
          </a:bodyPr>
          <a:lstStyle/>
          <a:p>
            <a:pPr algn="ctr"/>
            <a:r>
              <a:rPr lang="en-AU" altLang="en-US" sz="3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Sydney Health Literacy Lab: </a:t>
            </a:r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03" y="1000870"/>
            <a:ext cx="1346597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1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Improving health literacy in community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85" y="1272701"/>
            <a:ext cx="8229600" cy="4767263"/>
          </a:xfrm>
        </p:spPr>
        <p:txBody>
          <a:bodyPr/>
          <a:lstStyle/>
          <a:p>
            <a:r>
              <a:rPr lang="en-GB" dirty="0"/>
              <a:t>Reports on health literacy interventions with community (non-clinical) populations not as common in the published literature* </a:t>
            </a:r>
          </a:p>
          <a:p>
            <a:r>
              <a:rPr lang="en-GB" dirty="0"/>
              <a:t>Positive examples of </a:t>
            </a:r>
            <a:r>
              <a:rPr lang="en-GB" b="1" dirty="0"/>
              <a:t>researchers engaging meaningfully with communities</a:t>
            </a:r>
            <a:r>
              <a:rPr lang="en-GB" dirty="0"/>
              <a:t> to design interventions. </a:t>
            </a:r>
          </a:p>
          <a:p>
            <a:r>
              <a:rPr lang="en-GB" dirty="0"/>
              <a:t>Reported </a:t>
            </a:r>
            <a:r>
              <a:rPr lang="en-GB" b="1" dirty="0"/>
              <a:t>interventions were highly specific </a:t>
            </a:r>
            <a:r>
              <a:rPr lang="en-GB" dirty="0"/>
              <a:t>to populations and/or localities </a:t>
            </a:r>
          </a:p>
          <a:p>
            <a:r>
              <a:rPr lang="en-GB" dirty="0"/>
              <a:t>Health literacy informed the intervention design or evaluation </a:t>
            </a:r>
          </a:p>
          <a:p>
            <a:r>
              <a:rPr lang="en-GB" dirty="0"/>
              <a:t>Some </a:t>
            </a:r>
            <a:r>
              <a:rPr lang="en-GB" b="1" dirty="0"/>
              <a:t>conflation of</a:t>
            </a:r>
            <a:r>
              <a:rPr lang="en-US" b="1" dirty="0"/>
              <a:t> traditional health education interventions</a:t>
            </a:r>
            <a:r>
              <a:rPr lang="en-US" dirty="0"/>
              <a:t>, with interventions designed to improve health literacy </a:t>
            </a:r>
          </a:p>
          <a:p>
            <a:r>
              <a:rPr lang="en-US" dirty="0"/>
              <a:t>Reviews provide </a:t>
            </a:r>
            <a:r>
              <a:rPr lang="en-US" b="1" dirty="0"/>
              <a:t>consistent if not yet compelling evidence </a:t>
            </a:r>
            <a:r>
              <a:rPr lang="en-US" dirty="0"/>
              <a:t>of the feasibility and potential effectiveness of health literacy interventions conducted with, and within communities. 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5" y="6039964"/>
            <a:ext cx="7766977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20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440787"/>
            <a:ext cx="8229600" cy="1143000"/>
          </a:xfrm>
        </p:spPr>
        <p:txBody>
          <a:bodyPr/>
          <a:lstStyle/>
          <a:p>
            <a:r>
              <a:rPr lang="en-AU" dirty="0">
                <a:solidFill>
                  <a:srgbClr val="E64626"/>
                </a:solidFill>
              </a:rPr>
              <a:t>Improving health literacy in community populations . Case Study: </a:t>
            </a:r>
            <a:r>
              <a:rPr lang="en-AU" altLang="en-US" sz="2800" b="1" dirty="0">
                <a:ea typeface="ＭＳ Ｐゴシック" pitchFamily="34" charset="-128"/>
              </a:rPr>
              <a:t>HEALTH LITERACY TAFE PROJECT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250825" y="1906768"/>
            <a:ext cx="8662988" cy="5040312"/>
          </a:xfrm>
        </p:spPr>
        <p:txBody>
          <a:bodyPr/>
          <a:lstStyle/>
          <a:p>
            <a:pPr marL="354013" indent="0">
              <a:buFont typeface="Arial" pitchFamily="34" charset="0"/>
              <a:buNone/>
            </a:pPr>
            <a:endParaRPr lang="en-AU" altLang="en-US" sz="800" dirty="0">
              <a:ea typeface="ＭＳ Ｐゴシック" pitchFamily="34" charset="-128"/>
            </a:endParaRPr>
          </a:p>
          <a:p>
            <a:pPr marL="81121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altLang="en-US" sz="2600" dirty="0">
                <a:ea typeface="ＭＳ Ｐゴシック" pitchFamily="34" charset="-128"/>
              </a:rPr>
              <a:t>Aim was to develop and evaluate an Australian Health Literacy Program for delivery in TAFE colleges in NSW</a:t>
            </a:r>
          </a:p>
          <a:p>
            <a:pPr marL="81121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altLang="en-US" sz="2600" dirty="0">
                <a:ea typeface="ＭＳ Ｐゴシック" pitchFamily="34" charset="-128"/>
              </a:rPr>
              <a:t>Based on the UK ‘</a:t>
            </a:r>
            <a:r>
              <a:rPr lang="en-AU" altLang="ja-JP" sz="2600" i="1" dirty="0">
                <a:ea typeface="ＭＳ Ｐゴシック" pitchFamily="34" charset="-128"/>
              </a:rPr>
              <a:t>Skilled for health</a:t>
            </a:r>
            <a:r>
              <a:rPr lang="en-AU" altLang="en-US" sz="2600" i="1" dirty="0">
                <a:ea typeface="ＭＳ Ｐゴシック" pitchFamily="34" charset="-128"/>
              </a:rPr>
              <a:t>’*</a:t>
            </a:r>
            <a:r>
              <a:rPr lang="en-AU" altLang="ja-JP" sz="2600" i="1" dirty="0">
                <a:ea typeface="ＭＳ Ｐゴシック" pitchFamily="34" charset="-128"/>
              </a:rPr>
              <a:t> </a:t>
            </a:r>
            <a:r>
              <a:rPr lang="en-AU" altLang="ja-JP" sz="2600" dirty="0">
                <a:ea typeface="ＭＳ Ｐゴシック" pitchFamily="34" charset="-128"/>
              </a:rPr>
              <a:t>program</a:t>
            </a:r>
          </a:p>
          <a:p>
            <a:pPr marL="81121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altLang="en-US" sz="2600" dirty="0">
                <a:ea typeface="ＭＳ Ｐゴシック" pitchFamily="34" charset="-128"/>
              </a:rPr>
              <a:t>Embedded health content into an established language, literacy and numeracy foundation skills program</a:t>
            </a:r>
          </a:p>
          <a:p>
            <a:pPr marL="811213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altLang="en-US" sz="2600" dirty="0">
                <a:ea typeface="ＭＳ Ｐゴシック" pitchFamily="34" charset="-128"/>
              </a:rPr>
              <a:t> ARC Linkage grant</a:t>
            </a:r>
          </a:p>
          <a:p>
            <a:pPr marL="354013" indent="0">
              <a:buFont typeface="Arial" pitchFamily="34" charset="0"/>
              <a:buNone/>
            </a:pPr>
            <a:endParaRPr lang="en-AU" altLang="en-US" sz="1050" b="1" dirty="0">
              <a:ea typeface="ＭＳ Ｐゴシック" pitchFamily="34" charset="-128"/>
            </a:endParaRPr>
          </a:p>
          <a:p>
            <a:pPr marL="354013" indent="0">
              <a:buFont typeface="Arial" pitchFamily="34" charset="0"/>
              <a:buNone/>
            </a:pPr>
            <a:endParaRPr lang="en-AU" altLang="en-US" sz="1050" b="1" dirty="0">
              <a:ea typeface="ＭＳ Ｐゴシック" pitchFamily="34" charset="-128"/>
            </a:endParaRPr>
          </a:p>
          <a:p>
            <a:pPr marL="354013" indent="0">
              <a:buFont typeface="Arial" pitchFamily="34" charset="0"/>
              <a:buNone/>
            </a:pPr>
            <a:endParaRPr lang="en-AU" altLang="en-US" sz="1050" b="1" dirty="0">
              <a:ea typeface="ＭＳ Ｐゴシック" pitchFamily="34" charset="-128"/>
            </a:endParaRPr>
          </a:p>
          <a:p>
            <a:pPr marL="354013" indent="0">
              <a:buFont typeface="Arial" pitchFamily="34" charset="0"/>
              <a:buNone/>
            </a:pPr>
            <a:r>
              <a:rPr lang="en-AU" altLang="en-US" sz="1200" b="1" dirty="0">
                <a:ea typeface="ＭＳ Ｐゴシック" pitchFamily="34" charset="-128"/>
              </a:rPr>
              <a:t>*</a:t>
            </a:r>
            <a:r>
              <a:rPr lang="en-AU" sz="1200" dirty="0">
                <a:hlinkClick r:id="rId3"/>
              </a:rPr>
              <a:t>http://www.chlfoundation.org.uk/data/sfh2/sfh2_intro.pdf</a:t>
            </a:r>
            <a:endParaRPr lang="en-AU" altLang="en-US" sz="1200" b="1" dirty="0">
              <a:ea typeface="ＭＳ Ｐゴシック" pitchFamily="34" charset="-128"/>
            </a:endParaRPr>
          </a:p>
        </p:txBody>
      </p:sp>
      <p:pic>
        <p:nvPicPr>
          <p:cNvPr id="4813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4916488"/>
            <a:ext cx="25606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422596"/>
            <a:ext cx="299878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177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700213"/>
            <a:ext cx="3178175" cy="4438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1488" y="4221163"/>
            <a:ext cx="1998662" cy="229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84313"/>
            <a:ext cx="8662987" cy="5240337"/>
          </a:xfrm>
        </p:spPr>
        <p:txBody>
          <a:bodyPr/>
          <a:lstStyle/>
          <a:p>
            <a:pPr>
              <a:defRPr/>
            </a:pPr>
            <a:r>
              <a:rPr lang="en-AU" sz="2800"/>
              <a:t>Guided lesson plan</a:t>
            </a:r>
          </a:p>
          <a:p>
            <a:pPr lvl="2">
              <a:defRPr/>
            </a:pPr>
            <a:r>
              <a:rPr lang="en-AU" sz="2400"/>
              <a:t>Detailed delivery instructions</a:t>
            </a:r>
          </a:p>
          <a:p>
            <a:pPr lvl="2">
              <a:defRPr/>
            </a:pPr>
            <a:r>
              <a:rPr lang="en-AU" sz="2400"/>
              <a:t>Suggested discussion questions </a:t>
            </a:r>
          </a:p>
          <a:p>
            <a:pPr lvl="2">
              <a:defRPr/>
            </a:pPr>
            <a:endParaRPr lang="en-AU" sz="1600"/>
          </a:p>
          <a:p>
            <a:pPr>
              <a:defRPr/>
            </a:pPr>
            <a:r>
              <a:rPr lang="en-AU" sz="2800"/>
              <a:t>Resources </a:t>
            </a:r>
          </a:p>
          <a:p>
            <a:pPr lvl="2">
              <a:defRPr/>
            </a:pPr>
            <a:r>
              <a:rPr lang="en-AU" sz="2400"/>
              <a:t>Worksheets </a:t>
            </a:r>
          </a:p>
          <a:p>
            <a:pPr lvl="2">
              <a:defRPr/>
            </a:pPr>
            <a:r>
              <a:rPr lang="en-AU" sz="2400"/>
              <a:t>Diagrams / images</a:t>
            </a:r>
          </a:p>
          <a:p>
            <a:pPr marL="361950" lvl="2" indent="0">
              <a:buFont typeface="Arial" pitchFamily="34" charset="0"/>
              <a:buNone/>
              <a:defRPr/>
            </a:pPr>
            <a:endParaRPr lang="en-AU" sz="2400"/>
          </a:p>
          <a:p>
            <a:pPr>
              <a:defRPr/>
            </a:pPr>
            <a:r>
              <a:rPr lang="en-AU" sz="2800"/>
              <a:t>Answers</a:t>
            </a:r>
            <a:endParaRPr sz="2800"/>
          </a:p>
        </p:txBody>
      </p:sp>
      <p:sp>
        <p:nvSpPr>
          <p:cNvPr id="5632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3F9BE91-C052-4B05-A4CA-ACE4D0B4FE50}" type="slidenum">
              <a:rPr lang="en-AU" altLang="en-US" sz="900" smtClean="0">
                <a:solidFill>
                  <a:srgbClr val="CE1126"/>
                </a:solidFill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29</a:t>
            </a:fld>
            <a:endParaRPr lang="en-AU" altLang="en-US" sz="900">
              <a:solidFill>
                <a:srgbClr val="CE1126"/>
              </a:solidFill>
            </a:endParaRP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053">
            <a:off x="4271963" y="3148013"/>
            <a:ext cx="2328862" cy="3211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3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AU" altLang="en-US">
                <a:ea typeface="ＭＳ Ｐゴシック" pitchFamily="34" charset="-128"/>
              </a:rPr>
            </a:br>
            <a:r>
              <a:rPr lang="en-AU" altLang="en-US" sz="3200">
                <a:ea typeface="ＭＳ Ｐゴシック" pitchFamily="34" charset="-128"/>
              </a:rPr>
              <a:t>Modules</a:t>
            </a:r>
            <a:endParaRPr lang="en-AU" altLang="en-US" sz="2000">
              <a:ea typeface="ＭＳ Ｐゴシック" pitchFamily="34" charset="-128"/>
            </a:endParaRPr>
          </a:p>
        </p:txBody>
      </p:sp>
      <p:pic>
        <p:nvPicPr>
          <p:cNvPr id="563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292600"/>
            <a:ext cx="17272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01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has become a popular research topic: </a:t>
            </a:r>
            <a:r>
              <a:rPr lang="en-GB" altLang="en-US" sz="240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Rise in publications on “health literacy” 1998-2018</a:t>
            </a:r>
            <a:endParaRPr lang="en-GB" altLang="en-US">
              <a:solidFill>
                <a:srgbClr val="FF0000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523875" y="5772150"/>
            <a:ext cx="6188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Lucida Sans" panose="020B0602030504020204" pitchFamily="34" charset="0"/>
              </a:rPr>
              <a:t>Chart from Thomson-Reuters </a:t>
            </a:r>
            <a:r>
              <a:rPr lang="en-GB" altLang="en-US" sz="1200" i="1">
                <a:latin typeface="Lucida Sans" panose="020B0602030504020204" pitchFamily="34" charset="0"/>
              </a:rPr>
              <a:t>Web of Science </a:t>
            </a:r>
            <a:r>
              <a:rPr lang="en-GB" altLang="en-US" sz="1200">
                <a:latin typeface="Lucida Sans" panose="020B0602030504020204" pitchFamily="34" charset="0"/>
              </a:rPr>
              <a:t>database. Accessed January 2019</a:t>
            </a:r>
          </a:p>
        </p:txBody>
      </p:sp>
      <p:pic>
        <p:nvPicPr>
          <p:cNvPr id="2253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51038"/>
            <a:ext cx="8229600" cy="358298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TRIAL DESIGN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05AB668-8962-427B-B9E0-A57A9EB8E574}" type="slidenum">
              <a:rPr lang="en-AU" altLang="en-US" sz="900" smtClean="0">
                <a:solidFill>
                  <a:srgbClr val="CE1126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30</a:t>
            </a:fld>
            <a:endParaRPr lang="en-AU" altLang="en-US" sz="900">
              <a:solidFill>
                <a:srgbClr val="CE1126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575" y="1041387"/>
            <a:ext cx="237648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Adult learners n=308</a:t>
            </a:r>
          </a:p>
          <a:p>
            <a:pPr algn="ctr">
              <a:defRPr/>
            </a:pPr>
            <a:r>
              <a:rPr lang="en-US" dirty="0"/>
              <a:t>23 TAFE colleges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5663" y="2852738"/>
            <a:ext cx="2159000" cy="647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Intervention: </a:t>
            </a:r>
          </a:p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HL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9338" y="2854325"/>
            <a:ext cx="2160587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Control:</a:t>
            </a:r>
          </a:p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Usual LLN</a:t>
            </a:r>
          </a:p>
        </p:txBody>
      </p:sp>
      <p:sp>
        <p:nvSpPr>
          <p:cNvPr id="57351" name="TextBox 11"/>
          <p:cNvSpPr txBox="1">
            <a:spLocks noChangeArrowheads="1"/>
          </p:cNvSpPr>
          <p:nvPr/>
        </p:nvSpPr>
        <p:spPr bwMode="auto">
          <a:xfrm>
            <a:off x="2700338" y="4078288"/>
            <a:ext cx="36004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End of course assessment*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1775" y="5445125"/>
            <a:ext cx="360045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6 month follow-up:</a:t>
            </a:r>
          </a:p>
        </p:txBody>
      </p:sp>
      <p:cxnSp>
        <p:nvCxnSpPr>
          <p:cNvPr id="17" name="Straight Arrow Connector 16"/>
          <p:cNvCxnSpPr>
            <a:cxnSpLocks noChangeShapeType="1"/>
            <a:stCxn id="7" idx="2"/>
          </p:cNvCxnSpPr>
          <p:nvPr/>
        </p:nvCxnSpPr>
        <p:spPr bwMode="auto">
          <a:xfrm flipH="1">
            <a:off x="3563938" y="1782763"/>
            <a:ext cx="828675" cy="7096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4410075" y="1782763"/>
            <a:ext cx="954088" cy="7096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3203575" y="3511550"/>
            <a:ext cx="17463" cy="566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5938838" y="3511550"/>
            <a:ext cx="1587" cy="566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3203575" y="4437063"/>
            <a:ext cx="0" cy="936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5940425" y="4437063"/>
            <a:ext cx="0" cy="9366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59" name="TextBox 34"/>
          <p:cNvSpPr txBox="1">
            <a:spLocks noChangeArrowheads="1"/>
          </p:cNvSpPr>
          <p:nvPr/>
        </p:nvSpPr>
        <p:spPr bwMode="auto">
          <a:xfrm>
            <a:off x="7164388" y="2060575"/>
            <a:ext cx="1728787" cy="4247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*</a:t>
            </a:r>
            <a:r>
              <a:rPr lang="en-US" altLang="en-US" sz="1800" b="1" dirty="0">
                <a:cs typeface="Arial" pitchFamily="34" charset="0"/>
              </a:rPr>
              <a:t>Quantitative</a:t>
            </a:r>
            <a:r>
              <a:rPr lang="en-US" altLang="en-US" sz="1800" dirty="0">
                <a:cs typeface="Arial" pitchFamily="34" charset="0"/>
              </a:rPr>
              <a:t> </a:t>
            </a:r>
            <a:r>
              <a:rPr lang="en-US" altLang="en-US" sz="1800" b="1" dirty="0">
                <a:cs typeface="Arial" pitchFamily="34" charset="0"/>
              </a:rPr>
              <a:t>Measures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Functional HL skills (temp, labels: medicine + nutrition)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HLQ – generic scale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Confidence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Question asking/ SDM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cs typeface="Arial" pitchFamily="34" charset="0"/>
              </a:rPr>
              <a:t>Involvement preferences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dirty="0">
              <a:cs typeface="Arial" pitchFamily="34" charset="0"/>
            </a:endParaRPr>
          </a:p>
        </p:txBody>
      </p:sp>
      <p:sp>
        <p:nvSpPr>
          <p:cNvPr id="57360" name="TextBox 39"/>
          <p:cNvSpPr txBox="1">
            <a:spLocks noChangeArrowheads="1"/>
          </p:cNvSpPr>
          <p:nvPr/>
        </p:nvSpPr>
        <p:spPr bwMode="auto">
          <a:xfrm>
            <a:off x="2771775" y="5805488"/>
            <a:ext cx="3600450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HLQ scale, self-reported question asking, DM involvement</a:t>
            </a:r>
          </a:p>
        </p:txBody>
      </p:sp>
      <p:sp>
        <p:nvSpPr>
          <p:cNvPr id="57361" name="TextBox 8"/>
          <p:cNvSpPr txBox="1">
            <a:spLocks noChangeArrowheads="1"/>
          </p:cNvSpPr>
          <p:nvPr/>
        </p:nvSpPr>
        <p:spPr bwMode="auto">
          <a:xfrm>
            <a:off x="2125663" y="2482850"/>
            <a:ext cx="4894262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Baseline assessment*</a:t>
            </a:r>
          </a:p>
        </p:txBody>
      </p:sp>
      <p:sp>
        <p:nvSpPr>
          <p:cNvPr id="57362" name="TextBox 34"/>
          <p:cNvSpPr txBox="1">
            <a:spLocks noChangeArrowheads="1"/>
          </p:cNvSpPr>
          <p:nvPr/>
        </p:nvSpPr>
        <p:spPr bwMode="auto">
          <a:xfrm>
            <a:off x="179388" y="3303588"/>
            <a:ext cx="1728787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cs typeface="Arial" pitchFamily="34" charset="0"/>
              </a:rPr>
              <a:t>Qualitative interviews: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30 students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All teachers (n=37)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cs typeface="Arial" pitchFamily="34" charset="0"/>
              </a:rPr>
              <a:t>All CHW</a:t>
            </a:r>
          </a:p>
        </p:txBody>
      </p:sp>
      <p:sp>
        <p:nvSpPr>
          <p:cNvPr id="57363" name="TextBox 13"/>
          <p:cNvSpPr txBox="1">
            <a:spLocks noChangeArrowheads="1"/>
          </p:cNvSpPr>
          <p:nvPr/>
        </p:nvSpPr>
        <p:spPr bwMode="auto">
          <a:xfrm>
            <a:off x="3995738" y="3630613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ts val="500"/>
              </a:spcAft>
              <a:buClr>
                <a:srgbClr val="CE1126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AU" altLang="en-US" sz="1800" i="1">
                <a:cs typeface="Arial" pitchFamily="34" charset="0"/>
              </a:rPr>
              <a:t>18 weeks</a:t>
            </a:r>
          </a:p>
        </p:txBody>
      </p:sp>
    </p:spTree>
    <p:extLst>
      <p:ext uri="{BB962C8B-B14F-4D97-AF65-F5344CB8AC3E}">
        <p14:creationId xmlns:p14="http://schemas.microsoft.com/office/powerpoint/2010/main" val="1513496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were the outcomes?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6598" y="1427912"/>
            <a:ext cx="2961344" cy="4118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24" y="1345626"/>
            <a:ext cx="2581242" cy="3597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214" y="2478673"/>
            <a:ext cx="2769531" cy="3716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924" y="5012166"/>
            <a:ext cx="2547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1"/>
                </a:solidFill>
              </a:rPr>
              <a:t>1. Practical to implement, </a:t>
            </a:r>
          </a:p>
          <a:p>
            <a:r>
              <a:rPr lang="en-AU" sz="1600" dirty="0">
                <a:solidFill>
                  <a:schemeClr val="accent1"/>
                </a:solidFill>
              </a:rPr>
              <a:t>valued by learners and </a:t>
            </a:r>
          </a:p>
          <a:p>
            <a:r>
              <a:rPr lang="en-AU" sz="1600" dirty="0">
                <a:solidFill>
                  <a:schemeClr val="accent1"/>
                </a:solidFill>
              </a:rPr>
              <a:t>teachers alike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97229" y="1619762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1"/>
                </a:solidFill>
              </a:rPr>
              <a:t>2. Positive gains in health </a:t>
            </a:r>
          </a:p>
          <a:p>
            <a:r>
              <a:rPr lang="en-AU" sz="1600" dirty="0">
                <a:solidFill>
                  <a:schemeClr val="accent1"/>
                </a:solidFill>
              </a:rPr>
              <a:t>literacy in intervention </a:t>
            </a:r>
          </a:p>
          <a:p>
            <a:r>
              <a:rPr lang="en-AU" sz="1600" dirty="0">
                <a:solidFill>
                  <a:schemeClr val="accent1"/>
                </a:solidFill>
              </a:rPr>
              <a:t>and control group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0579" y="5731031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accent1"/>
                </a:solidFill>
              </a:rPr>
              <a:t>3. Significant additional gains </a:t>
            </a:r>
          </a:p>
          <a:p>
            <a:r>
              <a:rPr lang="en-AU" sz="1600" dirty="0">
                <a:solidFill>
                  <a:schemeClr val="accent1"/>
                </a:solidFill>
              </a:rPr>
              <a:t>in skills for shared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4195220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Improving digital health 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Almost </a:t>
            </a:r>
            <a:r>
              <a:rPr lang="en-AU" b="1" dirty="0"/>
              <a:t>limitless possibilities for improving access </a:t>
            </a:r>
            <a:r>
              <a:rPr lang="en-AU" dirty="0"/>
              <a:t>to information</a:t>
            </a:r>
          </a:p>
          <a:p>
            <a:r>
              <a:rPr lang="en-AU" dirty="0"/>
              <a:t>Early stages in understanding how to develop transferable skills and support decisions about health – research evolving</a:t>
            </a:r>
          </a:p>
          <a:p>
            <a:pPr marL="0" indent="0">
              <a:buNone/>
            </a:pPr>
            <a:r>
              <a:rPr lang="en-AU" dirty="0"/>
              <a:t>But: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Overwhelming choice of sources (for some), digital health literacy must incorporate </a:t>
            </a:r>
            <a:r>
              <a:rPr lang="en-AU" b="1" dirty="0"/>
              <a:t>skills in identifying credible, useable sources of information - </a:t>
            </a:r>
            <a:r>
              <a:rPr lang="en-AU" dirty="0"/>
              <a:t>Trust or trash (</a:t>
            </a:r>
            <a:r>
              <a:rPr lang="en-AU" dirty="0">
                <a:hlinkClick r:id="rId2"/>
              </a:rPr>
              <a:t>www.trustortrash.org</a:t>
            </a:r>
            <a:r>
              <a:rPr lang="en-AU" dirty="0"/>
              <a:t> )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02" y="2807621"/>
            <a:ext cx="4309792" cy="20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05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Digital health literacy – proceed with caution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801"/>
            <a:ext cx="8229600" cy="4767263"/>
          </a:xfrm>
        </p:spPr>
        <p:txBody>
          <a:bodyPr/>
          <a:lstStyle/>
          <a:p>
            <a:r>
              <a:rPr lang="en-AU" dirty="0"/>
              <a:t>Vast majority of current online sources </a:t>
            </a:r>
            <a:r>
              <a:rPr lang="en-AU" b="1" dirty="0"/>
              <a:t>not providing information in plain language</a:t>
            </a:r>
            <a:r>
              <a:rPr lang="en-AU" dirty="0"/>
              <a:t>, usable format</a:t>
            </a:r>
          </a:p>
          <a:p>
            <a:r>
              <a:rPr lang="en-AU" dirty="0"/>
              <a:t>Great majority of </a:t>
            </a:r>
            <a:r>
              <a:rPr lang="en-AU" b="1" dirty="0"/>
              <a:t>apps of unproven benefit</a:t>
            </a:r>
          </a:p>
          <a:p>
            <a:r>
              <a:rPr lang="en-AU" dirty="0"/>
              <a:t>Use of digital platforms most common among younger, more economically advantaged populations</a:t>
            </a:r>
          </a:p>
          <a:p>
            <a:r>
              <a:rPr lang="en-AU" dirty="0"/>
              <a:t>Progress dependent upon: </a:t>
            </a:r>
          </a:p>
          <a:p>
            <a:pPr lvl="1"/>
            <a:r>
              <a:rPr lang="en-AU" sz="2400" dirty="0"/>
              <a:t>Helping people to develop </a:t>
            </a:r>
            <a:r>
              <a:rPr lang="en-AU" sz="2400" b="1" dirty="0"/>
              <a:t>generic digital health literacy skills</a:t>
            </a:r>
            <a:r>
              <a:rPr lang="en-AU" sz="2400" dirty="0"/>
              <a:t>;</a:t>
            </a:r>
          </a:p>
          <a:p>
            <a:pPr lvl="1"/>
            <a:r>
              <a:rPr lang="en-AU" sz="2400" dirty="0"/>
              <a:t>Improving </a:t>
            </a:r>
            <a:r>
              <a:rPr lang="en-AU" sz="2400" b="1" dirty="0"/>
              <a:t>quality and effectiveness of Apps </a:t>
            </a:r>
            <a:r>
              <a:rPr lang="en-AU" sz="2400" dirty="0"/>
              <a:t>through research and evaluation</a:t>
            </a:r>
          </a:p>
          <a:p>
            <a:pPr lvl="1"/>
            <a:r>
              <a:rPr lang="en-AU" sz="2400" dirty="0"/>
              <a:t>Connecting right person to right app</a:t>
            </a:r>
          </a:p>
          <a:p>
            <a:pPr lvl="1"/>
            <a:r>
              <a:rPr lang="en-AU" sz="2400" b="1" dirty="0"/>
              <a:t>Broadening access to digital platforms   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222" y="371889"/>
            <a:ext cx="1331163" cy="177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87" y="4856951"/>
            <a:ext cx="1723669" cy="11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5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fld id="{461707A6-C940-4645-817F-D9BB1AB33757}" type="slidenum">
              <a:rPr lang="en-GB" altLang="en-US" sz="1400">
                <a:latin typeface="Georgia" panose="02040502050405020303" pitchFamily="18" charset="0"/>
              </a:rPr>
              <a:pPr defTabSz="914400">
                <a:spcBef>
                  <a:spcPct val="0"/>
                </a:spcBef>
                <a:buFontTx/>
                <a:buNone/>
              </a:pPr>
              <a:t>34</a:t>
            </a:fld>
            <a:endParaRPr lang="en-GB" altLang="en-US" sz="1400">
              <a:latin typeface="Georgia" panose="02040502050405020303" pitchFamily="18" charset="0"/>
            </a:endParaRPr>
          </a:p>
        </p:txBody>
      </p:sp>
      <p:sp>
        <p:nvSpPr>
          <p:cNvPr id="152579" name="Text Box 2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Times" panose="02020603050405020304" pitchFamily="18" charset="0"/>
              <a:buChar char="•"/>
              <a:defRPr/>
            </a:pPr>
            <a:endParaRPr lang="en-US" altLang="en-US" sz="2400" kern="0">
              <a:solidFill>
                <a:srgbClr val="2D3F49"/>
              </a:solidFill>
              <a:latin typeface="Georgia" panose="02040502050405020303" pitchFamily="18" charset="0"/>
            </a:endParaRP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title"/>
          </p:nvPr>
        </p:nvSpPr>
        <p:spPr>
          <a:xfrm>
            <a:off x="333375" y="692150"/>
            <a:ext cx="8496300" cy="649288"/>
          </a:xfrm>
        </p:spPr>
        <p:txBody>
          <a:bodyPr/>
          <a:lstStyle/>
          <a:p>
            <a:pPr eaLnBrk="1" hangingPunct="1"/>
            <a:r>
              <a:rPr lang="en-GB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Conclusions – the stakes are high</a:t>
            </a:r>
          </a:p>
        </p:txBody>
      </p:sp>
      <p:sp>
        <p:nvSpPr>
          <p:cNvPr id="7168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2113" y="1412875"/>
            <a:ext cx="7742237" cy="460851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fundamentally dependent upon</a:t>
            </a:r>
            <a:r>
              <a:rPr lang="en-US" altLang="en-US" dirty="0">
                <a:solidFill>
                  <a:schemeClr val="bg2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levels of basic literacy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 the population </a:t>
            </a:r>
          </a:p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Definition and measurement of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still evolving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and can usefully draw down on existing concepts, definitions and measurements from general literacy</a:t>
            </a:r>
          </a:p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Inadequate health literacy is </a:t>
            </a:r>
            <a:r>
              <a:rPr lang="en-US" altLang="en-US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more common than expected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, and is most common among those who are already socially disadvantaged. If we don’t change our approach we will increase existing inequalities</a:t>
            </a:r>
          </a:p>
          <a:p>
            <a:pPr eaLnBrk="1" hangingPunct="1"/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Higher levels of health literacy in a population support a wide range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actions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to promote health and wellbeing; prevent ill-health; and better manage existing illness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Conclusions – we need to put into practice what we know to be effective</a:t>
            </a:r>
            <a:endParaRPr lang="en-US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595438"/>
            <a:ext cx="8229600" cy="5012396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Focussing</a:t>
            </a:r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health education and communication on the development of</a:t>
            </a:r>
            <a:r>
              <a:rPr lang="en-US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health literacy skills across the life-course</a:t>
            </a:r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,</a:t>
            </a:r>
          </a:p>
          <a:p>
            <a:pPr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Harnessing the potential of </a:t>
            </a:r>
            <a:r>
              <a:rPr lang="en-US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digital technologies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Developing capacity </a:t>
            </a:r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(among educators and clinicians) to respond successfully to the challenges of low health literacy through </a:t>
            </a:r>
            <a:r>
              <a:rPr lang="en-US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professional education and continuing professional development</a:t>
            </a:r>
          </a:p>
          <a:p>
            <a:pPr eaLnBrk="1" hangingPunct="1"/>
            <a:r>
              <a:rPr lang="en-AU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Creating </a:t>
            </a:r>
            <a:r>
              <a:rPr lang="en-AU" altLang="en-US" sz="28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consumer environments that are supportive for health</a:t>
            </a:r>
            <a:r>
              <a:rPr lang="en-AU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, ensuring service organisation and delivery is </a:t>
            </a:r>
            <a:r>
              <a:rPr lang="en-AU" altLang="en-US" sz="2800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sensitive to low health literacy</a:t>
            </a:r>
            <a:endParaRPr lang="en-US" altLang="en-US" sz="2800" dirty="0">
              <a:solidFill>
                <a:schemeClr val="accent1"/>
              </a:solidFill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 – practical action is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These things take time </a:t>
            </a:r>
            <a:r>
              <a:rPr lang="en-AU" dirty="0"/>
              <a:t>– patience is a virtue –</a:t>
            </a:r>
          </a:p>
          <a:p>
            <a:r>
              <a:rPr lang="en-AU" b="1" dirty="0"/>
              <a:t>Population data </a:t>
            </a:r>
            <a:r>
              <a:rPr lang="en-AU" dirty="0"/>
              <a:t>are an important starting point for a policy discussion/advocacy</a:t>
            </a:r>
          </a:p>
          <a:p>
            <a:r>
              <a:rPr lang="en-AU" dirty="0"/>
              <a:t>Alignment with </a:t>
            </a:r>
            <a:r>
              <a:rPr lang="en-AU" b="1" dirty="0"/>
              <a:t>health system quality and safety </a:t>
            </a:r>
            <a:r>
              <a:rPr lang="en-AU" dirty="0"/>
              <a:t>is a powerful starting point </a:t>
            </a:r>
          </a:p>
          <a:p>
            <a:r>
              <a:rPr lang="en-AU" dirty="0"/>
              <a:t>Alignment with </a:t>
            </a:r>
            <a:r>
              <a:rPr lang="en-AU" b="1" dirty="0"/>
              <a:t>consumer and community engagement </a:t>
            </a:r>
            <a:r>
              <a:rPr lang="en-AU" dirty="0"/>
              <a:t>sustains commitment and opens a broader range of opportunities</a:t>
            </a:r>
          </a:p>
          <a:p>
            <a:r>
              <a:rPr lang="en-AU" dirty="0"/>
              <a:t>Responses need to be at </a:t>
            </a:r>
            <a:r>
              <a:rPr lang="en-AU" b="1" dirty="0"/>
              <a:t>different levels </a:t>
            </a:r>
            <a:r>
              <a:rPr lang="en-AU" dirty="0"/>
              <a:t>(National, State/regional, local) to support tangible, practical actions</a:t>
            </a:r>
          </a:p>
          <a:p>
            <a:r>
              <a:rPr lang="en-AU" dirty="0"/>
              <a:t>Little changes without the </a:t>
            </a:r>
            <a:r>
              <a:rPr lang="en-AU" b="1" dirty="0"/>
              <a:t>active engagement of front-line workers</a:t>
            </a:r>
          </a:p>
        </p:txBody>
      </p:sp>
    </p:spTree>
    <p:extLst>
      <p:ext uri="{BB962C8B-B14F-4D97-AF65-F5344CB8AC3E}">
        <p14:creationId xmlns:p14="http://schemas.microsoft.com/office/powerpoint/2010/main" val="741217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Conclusions – we need more intervention research</a:t>
            </a:r>
            <a:endParaRPr lang="en-US" altLang="en-US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Interventions that are </a:t>
            </a:r>
            <a:r>
              <a:rPr lang="en-US" altLang="en-US" dirty="0">
                <a:solidFill>
                  <a:schemeClr val="accent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context and content relevant </a:t>
            </a: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are likely to be more successful in producing sustainable change. These include:</a:t>
            </a:r>
          </a:p>
          <a:p>
            <a:pPr lvl="1" eaLnBrk="1" hangingPunct="1"/>
            <a:r>
              <a:rPr lang="en-US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linked to </a:t>
            </a:r>
            <a:r>
              <a:rPr lang="en-US" altLang="en-US" sz="24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critical life stages </a:t>
            </a:r>
            <a:r>
              <a:rPr lang="en-US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(</a:t>
            </a:r>
            <a:r>
              <a:rPr lang="en-US" altLang="en-US" sz="2400" dirty="0" err="1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eg</a:t>
            </a:r>
            <a:r>
              <a:rPr lang="en-US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adolescence, parenthood, aging and retirement) and </a:t>
            </a:r>
          </a:p>
          <a:p>
            <a:pPr lvl="1" eaLnBrk="1" hangingPunct="1"/>
            <a:r>
              <a:rPr lang="en-US" altLang="en-US" sz="2400" dirty="0">
                <a:solidFill>
                  <a:srgbClr val="FF0000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critical life events </a:t>
            </a:r>
            <a:r>
              <a:rPr lang="en-US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(</a:t>
            </a:r>
            <a:r>
              <a:rPr lang="en-US" altLang="en-US" sz="2400" dirty="0" err="1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eg</a:t>
            </a:r>
            <a:r>
              <a:rPr lang="en-US" altLang="en-US" sz="24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diagnosis of pre-diabetes/diabetes) </a:t>
            </a:r>
          </a:p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Intervention development still at an early stage, more experimentation, better measurement and better evaluation is needed, especially in community settings</a:t>
            </a:r>
          </a:p>
        </p:txBody>
      </p:sp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552450" y="5287963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 </a:t>
            </a:r>
            <a:endParaRPr lang="en-AU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2424113"/>
            <a:ext cx="8229600" cy="1143000"/>
          </a:xfrm>
        </p:spPr>
        <p:txBody>
          <a:bodyPr/>
          <a:lstStyle/>
          <a:p>
            <a:pPr algn="ctr"/>
            <a:r>
              <a:rPr lang="en-AU" altLang="en-US" sz="4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The end</a:t>
            </a:r>
            <a:br>
              <a:rPr lang="en-AU" altLang="en-US" sz="4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</a:br>
            <a:r>
              <a:rPr lang="en-AU" altLang="en-US" sz="4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Thanks for your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Lucida Grande" charset="0"/>
              <a:buNone/>
              <a:defRPr/>
            </a:pPr>
            <a:endParaRPr lang="en-AU" dirty="0"/>
          </a:p>
          <a:p>
            <a:pPr>
              <a:buFont typeface="Lucida Grande" charset="0"/>
              <a:buChar char="–"/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4ED163-AE1B-48AF-A367-528C18797520}" type="slidenum">
              <a:rPr lang="en-GB" altLang="en-US" sz="1400">
                <a:latin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>
              <a:latin typeface="Georgia" panose="02040502050405020303" pitchFamily="18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lnSpc>
                <a:spcPts val="2800"/>
              </a:lnSpc>
              <a:spcBef>
                <a:spcPct val="0"/>
              </a:spcBef>
              <a:buFont typeface="Times" panose="02020603050405020304" pitchFamily="18" charset="0"/>
              <a:buChar char="•"/>
            </a:pPr>
            <a:endParaRPr lang="en-US" altLang="en-US">
              <a:solidFill>
                <a:srgbClr val="2D3F49"/>
              </a:solidFill>
              <a:latin typeface="Georgia" panose="02040502050405020303" pitchFamily="18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Literacy, Health and Health Literacy</a:t>
            </a:r>
          </a:p>
        </p:txBody>
      </p:sp>
      <p:sp>
        <p:nvSpPr>
          <p:cNvPr id="13107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0500" y="1086959"/>
            <a:ext cx="8496300" cy="431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en-US" sz="2800" b="1" i="1" dirty="0">
                <a:ea typeface="ＭＳ Ｐゴシック" panose="020B0600070205080204" pitchFamily="34" charset="-128"/>
              </a:rPr>
              <a:t>What is literacy?</a:t>
            </a:r>
            <a:r>
              <a:rPr lang="en-US" altLang="en-US" sz="2000" b="1" i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Functional literacy is defined as a tangible set of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skills in reading, writing (and numeracy) </a:t>
            </a:r>
            <a:r>
              <a:rPr lang="en-US" altLang="en-US" dirty="0">
                <a:ea typeface="ＭＳ Ｐゴシック" panose="020B0600070205080204" pitchFamily="34" charset="-128"/>
              </a:rPr>
              <a:t>and the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capacity to apply these skills in everyday situations</a:t>
            </a:r>
          </a:p>
          <a:p>
            <a:pPr marL="0" indent="0" eaLnBrk="1" hangingPunct="1">
              <a:lnSpc>
                <a:spcPct val="80000"/>
              </a:lnSpc>
              <a:buFont typeface="Lucida Grande"/>
              <a:buNone/>
              <a:defRPr/>
            </a:pPr>
            <a:endParaRPr lang="en-AU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Lucida Grande"/>
              <a:buNone/>
              <a:defRPr/>
            </a:pPr>
            <a:endParaRPr lang="en-AU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Lucida Grande"/>
              <a:buNone/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6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b="1" i="1" dirty="0">
                <a:ea typeface="ＭＳ Ｐゴシック" panose="020B0600070205080204" pitchFamily="34" charset="-128"/>
              </a:rPr>
              <a:t>Literacy is important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Literacy skills enable people to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better develop their knowledge and improve their potential to achieve personal goals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Individuals are able to participate more fully in society and the economy.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Fully developed literacy comprises </a:t>
            </a:r>
            <a:r>
              <a:rPr lang="en-AU" dirty="0">
                <a:solidFill>
                  <a:srgbClr val="FF0000"/>
                </a:solidFill>
              </a:rPr>
              <a:t>transferable skills</a:t>
            </a:r>
            <a:r>
              <a:rPr lang="en-AU" b="1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in obtaining and using information to engage in decisions in more </a:t>
            </a:r>
            <a:r>
              <a:rPr lang="en-AU" dirty="0">
                <a:solidFill>
                  <a:srgbClr val="FF0000"/>
                </a:solidFill>
              </a:rPr>
              <a:t>interactive and critical </a:t>
            </a:r>
            <a:r>
              <a:rPr lang="en-AU" dirty="0">
                <a:solidFill>
                  <a:prstClr val="black"/>
                </a:solidFill>
              </a:rPr>
              <a:t>ways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892175" y="6337300"/>
            <a:ext cx="2032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599" tIns="50799" rIns="101599" bIns="50799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Georgia" panose="02040502050405020303" pitchFamily="18" charset="0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2331233"/>
            <a:ext cx="19510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84" y="2492939"/>
            <a:ext cx="1885921" cy="84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261" y="2259560"/>
            <a:ext cx="2561477" cy="14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7EEEEFF-9FD2-4353-B3F8-D49D26FC9A91}" type="slidenum">
              <a:rPr lang="en-GB" altLang="en-US" sz="1400">
                <a:solidFill>
                  <a:srgbClr val="323D43"/>
                </a:solidFill>
                <a:latin typeface="Georgia" panose="02040502050405020303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>
              <a:solidFill>
                <a:srgbClr val="323D43"/>
              </a:solidFill>
              <a:latin typeface="Georgia" panose="02040502050405020303" pitchFamily="18" charset="0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lnSpc>
                <a:spcPts val="2800"/>
              </a:lnSpc>
              <a:spcBef>
                <a:spcPct val="0"/>
              </a:spcBef>
              <a:buFont typeface="Times" panose="02020603050405020304" pitchFamily="18" charset="0"/>
              <a:buChar char="•"/>
            </a:pPr>
            <a:endParaRPr lang="en-US" altLang="en-US">
              <a:solidFill>
                <a:srgbClr val="2D3F49"/>
              </a:solidFill>
              <a:latin typeface="Georgia" panose="02040502050405020303" pitchFamily="18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Literacy has an impact on health </a:t>
            </a: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496300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Relationship between low literacy and a range of health related outcomes well established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Some indirect effects related to employment and lifetime income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Some direct effects of low literacy, individuals are*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Less responsive to health education,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less likely to use disease prevention services, and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Less likely to successfully manage chronic disease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479425" y="5610225"/>
            <a:ext cx="79200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99" tIns="50799" rIns="101599" bIns="50799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323D43"/>
                </a:solidFill>
                <a:latin typeface="Georgia" panose="02040502050405020303" pitchFamily="18" charset="0"/>
              </a:rPr>
              <a:t>*</a:t>
            </a:r>
            <a:r>
              <a:rPr lang="en-US" altLang="en-US" sz="1400"/>
              <a:t>Berkman N D, Sheridan SL, Donahue KE, Halpern DJ, Crotty.  2011. Low Health Literacy and Health Outcomes: An Updated Systematic Review. </a:t>
            </a:r>
            <a:r>
              <a:rPr lang="en-US" altLang="en-US" sz="1400" i="1"/>
              <a:t>Annals of Internal Medicine,</a:t>
            </a:r>
            <a:r>
              <a:rPr lang="en-US" altLang="en-US" sz="1400"/>
              <a:t> 155</a:t>
            </a:r>
            <a:r>
              <a:rPr lang="en-US" altLang="en-US" sz="1400" b="1"/>
              <a:t>,</a:t>
            </a:r>
            <a:r>
              <a:rPr lang="en-US" altLang="en-US" sz="1400"/>
              <a:t> 97-107</a:t>
            </a:r>
            <a:endParaRPr lang="en-US" altLang="en-US" sz="1400">
              <a:solidFill>
                <a:srgbClr val="323D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9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EA38EE-E6A0-4134-9D08-47917EA31B04}" type="slidenum">
              <a:rPr lang="en-GB" altLang="en-US" sz="1400">
                <a:latin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>
              <a:latin typeface="Georgia" panose="02040502050405020303" pitchFamily="18" charset="0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61950" y="1752600"/>
            <a:ext cx="8020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90500" indent="-190500"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lnSpc>
                <a:spcPts val="2800"/>
              </a:lnSpc>
              <a:spcBef>
                <a:spcPct val="0"/>
              </a:spcBef>
              <a:buFont typeface="Times" panose="02020603050405020304" pitchFamily="18" charset="0"/>
              <a:buChar char="•"/>
            </a:pPr>
            <a:endParaRPr lang="en-US" altLang="en-US">
              <a:solidFill>
                <a:srgbClr val="2D3F49"/>
              </a:solidFill>
              <a:latin typeface="Georgia" panose="02040502050405020303" pitchFamily="18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Literacy skills are significantly moderated by the context in which they are applied</a:t>
            </a: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4838" y="1358899"/>
            <a:ext cx="8229600" cy="47672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More accurate to talk about </a:t>
            </a:r>
            <a:r>
              <a:rPr lang="en-US" altLang="en-US" sz="3200" u="sng" dirty="0">
                <a:solidFill>
                  <a:srgbClr val="E64626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literacies</a:t>
            </a:r>
            <a:r>
              <a:rPr lang="en-US" altLang="en-US" sz="3200" dirty="0">
                <a:solidFill>
                  <a:schemeClr val="folHlink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 </a:t>
            </a:r>
            <a:endParaRPr lang="en-US" altLang="en-US" sz="32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Financial literacy,</a:t>
            </a:r>
          </a:p>
          <a:p>
            <a:pPr lvl="1"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Science literacy </a:t>
            </a:r>
          </a:p>
          <a:p>
            <a:pPr lvl="1"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Media literacy, </a:t>
            </a:r>
          </a:p>
          <a:p>
            <a:pPr lvl="1"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Environmental literacy</a:t>
            </a:r>
          </a:p>
          <a:p>
            <a:pPr lvl="1" eaLnBrk="1" hangingPunct="1"/>
            <a:r>
              <a:rPr lang="en-US" altLang="en-US" sz="28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Digital literacy and,</a:t>
            </a:r>
          </a:p>
          <a:p>
            <a:pPr lvl="1" eaLnBrk="1" hangingPunct="1"/>
            <a:r>
              <a:rPr lang="en-US" altLang="en-US" sz="2800" u="sng" dirty="0">
                <a:solidFill>
                  <a:srgbClr val="E64626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</a:t>
            </a:r>
          </a:p>
          <a:p>
            <a:pPr eaLnBrk="1" hangingPunct="1"/>
            <a:endParaRPr lang="en-GB" altLang="en-US" sz="22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945" y="4948857"/>
            <a:ext cx="1708030" cy="1708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63" y="4493488"/>
            <a:ext cx="1280271" cy="1841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112" y="1915792"/>
            <a:ext cx="3017782" cy="139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003" y="2941601"/>
            <a:ext cx="1487553" cy="2231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052" y="4135606"/>
            <a:ext cx="1786283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CF3F9B-0D6F-4CBD-BD5B-09AD2AE7DCCC}" type="slidenum">
              <a:rPr lang="en-GB" altLang="en-US" sz="1400" smtClean="0">
                <a:solidFill>
                  <a:prstClr val="black"/>
                </a:solidFill>
                <a:latin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title"/>
          </p:nvPr>
        </p:nvSpPr>
        <p:spPr>
          <a:xfrm>
            <a:off x="323850" y="509588"/>
            <a:ext cx="8496300" cy="649287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Defining health literacy</a:t>
            </a:r>
          </a:p>
        </p:txBody>
      </p:sp>
      <p:sp>
        <p:nvSpPr>
          <p:cNvPr id="1341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3850" y="1408113"/>
            <a:ext cx="8496300" cy="4752975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sz="3200" b="1" dirty="0">
                <a:ea typeface="ＭＳ Ｐゴシック" panose="020B0600070205080204" pitchFamily="34" charset="-128"/>
              </a:rPr>
              <a:t>Health literacy </a:t>
            </a:r>
            <a:r>
              <a:rPr lang="en-AU" altLang="en-US" sz="3200" dirty="0">
                <a:ea typeface="ＭＳ Ｐゴシック" panose="020B0600070205080204" pitchFamily="34" charset="-128"/>
              </a:rPr>
              <a:t>describes the </a:t>
            </a:r>
            <a:r>
              <a:rPr lang="en-AU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cognitive and social skills </a:t>
            </a:r>
            <a:r>
              <a:rPr lang="en-AU" altLang="en-US" sz="3200" dirty="0">
                <a:ea typeface="ＭＳ Ｐゴシック" panose="020B0600070205080204" pitchFamily="34" charset="-128"/>
              </a:rPr>
              <a:t>which determine the motivation and ability of individuals </a:t>
            </a:r>
            <a:r>
              <a:rPr lang="en-AU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to gain access to, understand and use information</a:t>
            </a:r>
            <a:r>
              <a:rPr lang="en-AU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3200" dirty="0">
                <a:ea typeface="ＭＳ Ｐゴシック" panose="020B0600070205080204" pitchFamily="34" charset="-128"/>
              </a:rPr>
              <a:t>in ways which promote and maintain health* </a:t>
            </a:r>
            <a:r>
              <a:rPr lang="en-US" altLang="en-US" sz="32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 different </a:t>
            </a:r>
            <a:r>
              <a:rPr lang="en-US" altLang="en-US" sz="3200" i="1">
                <a:solidFill>
                  <a:srgbClr val="FF0000"/>
                </a:solidFill>
                <a:ea typeface="ＭＳ Ｐゴシック" panose="020B0600070205080204" pitchFamily="34" charset="-128"/>
              </a:rPr>
              <a:t>situations </a:t>
            </a:r>
          </a:p>
          <a:p>
            <a:pPr eaLnBrk="1" hangingPunct="1">
              <a:defRPr/>
            </a:pPr>
            <a:endParaRPr lang="en-GB" altLang="en-US" sz="3200" i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  <a:defRPr/>
            </a:pPr>
            <a:endParaRPr lang="en-AU" altLang="en-US" sz="14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  <a:defRPr/>
            </a:pPr>
            <a:r>
              <a:rPr lang="en-AU" altLang="en-US" sz="1800" dirty="0">
                <a:ea typeface="ＭＳ Ｐゴシック" panose="020B0600070205080204" pitchFamily="34" charset="-128"/>
              </a:rPr>
              <a:t>*Nutbeam D. Health Promotion Glossary (1998) </a:t>
            </a:r>
            <a:r>
              <a:rPr lang="en-AU" altLang="en-US" sz="1800" i="1" dirty="0">
                <a:ea typeface="ＭＳ Ｐゴシック" panose="020B0600070205080204" pitchFamily="34" charset="-128"/>
              </a:rPr>
              <a:t>Health Promotion International, </a:t>
            </a:r>
            <a:r>
              <a:rPr lang="en-AU" altLang="en-US" sz="1800" dirty="0">
                <a:ea typeface="ＭＳ Ｐゴシック" panose="020B0600070205080204" pitchFamily="34" charset="-128"/>
              </a:rPr>
              <a:t>13(4): 349-364. (also - </a:t>
            </a:r>
            <a:r>
              <a:rPr lang="en-US" altLang="en-US" sz="1800" dirty="0">
                <a:ea typeface="ＭＳ Ｐゴシック" panose="020B0600070205080204" pitchFamily="34" charset="-128"/>
              </a:rPr>
              <a:t>WHO/HPR/HEP/98.1</a:t>
            </a:r>
            <a:r>
              <a:rPr lang="en-US" altLang="en-US" sz="2000" dirty="0">
                <a:ea typeface="ＭＳ Ｐゴシック" panose="020B0600070205080204" pitchFamily="34" charset="-128"/>
              </a:rPr>
              <a:t>)</a:t>
            </a:r>
          </a:p>
          <a:p>
            <a:pPr marL="0" indent="0" eaLnBrk="1" hangingPunct="1">
              <a:buNone/>
              <a:defRPr/>
            </a:pPr>
            <a:endParaRPr lang="en-AU" altLang="en-US" sz="3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en-US" sz="1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48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AB2C23-72BE-451D-BC96-FAFAE7FA7BD3}" type="slidenum">
              <a:rPr lang="en-GB" altLang="en-US" sz="1400" smtClean="0">
                <a:solidFill>
                  <a:prstClr val="black"/>
                </a:solidFill>
                <a:latin typeface="Georgia" panose="02040502050405020303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7213" y="1158803"/>
            <a:ext cx="8496300" cy="649288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Health literacy is </a:t>
            </a:r>
            <a:r>
              <a:rPr lang="en-AU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an observable set of skills that are situation specific. </a:t>
            </a:r>
            <a:br>
              <a:rPr lang="en-AU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AU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The ability to apply these skills vary</a:t>
            </a:r>
            <a:r>
              <a:rPr lang="en-AU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r>
              <a:rPr lang="en-AU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from individual to individual: </a:t>
            </a:r>
            <a:br>
              <a:rPr lang="en-AU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AU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- in changing contexts (health services, community)</a:t>
            </a:r>
            <a:br>
              <a:rPr lang="en-AU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AU" altLang="en-US" sz="2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- at different stages across the life-course.</a:t>
            </a:r>
            <a:r>
              <a:rPr lang="en-AU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</a:t>
            </a:r>
            <a:br>
              <a:rPr lang="en-AU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zh-CN" altLang="en-GB" dirty="0">
              <a:solidFill>
                <a:schemeClr val="tx1"/>
              </a:solidFill>
              <a:latin typeface="Tw Cen MT" panose="020B0602020104020603" pitchFamily="34" charset="0"/>
              <a:ea typeface="SimSun" panose="02010600030101010101" pitchFamily="2" charset="-122"/>
              <a:cs typeface="Tw Cen MT" panose="020B0602020104020603" pitchFamily="34" charset="0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213"/>
            <a:ext cx="8496300" cy="475297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	</a:t>
            </a:r>
            <a:r>
              <a:rPr lang="en-US" altLang="en-US" u="sng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	</a:t>
            </a:r>
          </a:p>
          <a:p>
            <a:pPr eaLnBrk="1" hangingPunct="1"/>
            <a:endParaRPr lang="en-US" altLang="en-US" sz="20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						</a:t>
            </a:r>
          </a:p>
          <a:p>
            <a:pPr eaLnBrk="1" hangingPunct="1"/>
            <a:endParaRPr lang="en-US" altLang="zh-CN" sz="20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endParaRPr lang="en-US" altLang="en-US" sz="20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9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eaLnBrk="1" hangingPunct="1"/>
            <a:endParaRPr lang="en-GB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pic>
        <p:nvPicPr>
          <p:cNvPr id="33797" name="Picture 4" descr="diabetes_manual_front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726745"/>
            <a:ext cx="22320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welcome_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59" y="4192677"/>
            <a:ext cx="2360612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Principles_po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62" y="3815226"/>
            <a:ext cx="1824379" cy="256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6" name="Text Box 7"/>
          <p:cNvSpPr txBox="1">
            <a:spLocks noChangeArrowheads="1"/>
          </p:cNvSpPr>
          <p:nvPr/>
        </p:nvSpPr>
        <p:spPr bwMode="auto">
          <a:xfrm>
            <a:off x="5835065" y="2578822"/>
            <a:ext cx="3179762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A person in their 50s </a:t>
            </a:r>
          </a:p>
          <a:p>
            <a:pPr lvl="1">
              <a:defRPr/>
            </a:pPr>
            <a:r>
              <a:rPr lang="en-US" altLang="en-US" sz="1800" dirty="0">
                <a:solidFill>
                  <a:prstClr val="black"/>
                </a:solidFill>
                <a:latin typeface="Tw Cen MT"/>
              </a:rPr>
              <a:t>with diabetes who </a:t>
            </a:r>
          </a:p>
          <a:p>
            <a:pPr lvl="1">
              <a:defRPr/>
            </a:pPr>
            <a:r>
              <a:rPr lang="en-US" altLang="en-US" sz="1800" dirty="0">
                <a:solidFill>
                  <a:prstClr val="black"/>
                </a:solidFill>
                <a:latin typeface="Tw Cen MT"/>
              </a:rPr>
              <a:t>is receiving patient education in a </a:t>
            </a: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clinic</a:t>
            </a:r>
            <a:endParaRPr lang="en-GB" altLang="en-US" sz="1800" b="1" dirty="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135177" name="Text Box 8"/>
          <p:cNvSpPr txBox="1">
            <a:spLocks noChangeArrowheads="1"/>
          </p:cNvSpPr>
          <p:nvPr/>
        </p:nvSpPr>
        <p:spPr bwMode="auto">
          <a:xfrm>
            <a:off x="3023288" y="2831201"/>
            <a:ext cx="2862263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A pregnant woman </a:t>
            </a:r>
            <a:r>
              <a:rPr lang="en-US" altLang="en-US" sz="1800" dirty="0">
                <a:solidFill>
                  <a:prstClr val="black"/>
                </a:solidFill>
                <a:latin typeface="Tw Cen MT"/>
              </a:rPr>
              <a:t>attending </a:t>
            </a:r>
          </a:p>
          <a:p>
            <a:pPr algn="ctr">
              <a:defRPr/>
            </a:pPr>
            <a:r>
              <a:rPr lang="en-US" altLang="en-US" sz="1800" dirty="0">
                <a:solidFill>
                  <a:prstClr val="black"/>
                </a:solidFill>
                <a:latin typeface="Tw Cen MT"/>
              </a:rPr>
              <a:t>ante-natal classes in the </a:t>
            </a: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community</a:t>
            </a:r>
            <a:endParaRPr lang="en-GB" altLang="en-US" sz="1800" b="1" dirty="0">
              <a:solidFill>
                <a:prstClr val="black"/>
              </a:solidFill>
              <a:latin typeface="Tw Cen MT"/>
            </a:endParaRPr>
          </a:p>
        </p:txBody>
      </p:sp>
      <p:sp>
        <p:nvSpPr>
          <p:cNvPr id="135178" name="Text Box 9"/>
          <p:cNvSpPr txBox="1">
            <a:spLocks noChangeArrowheads="1"/>
          </p:cNvSpPr>
          <p:nvPr/>
        </p:nvSpPr>
        <p:spPr bwMode="auto">
          <a:xfrm>
            <a:off x="63500" y="2592388"/>
            <a:ext cx="2967037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Sans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A young person </a:t>
            </a:r>
            <a:r>
              <a:rPr lang="en-US" altLang="en-US" sz="1800" dirty="0">
                <a:solidFill>
                  <a:prstClr val="black"/>
                </a:solidFill>
                <a:latin typeface="Tw Cen MT"/>
              </a:rPr>
              <a:t>receiving health education on illicit drugs at </a:t>
            </a:r>
            <a:r>
              <a:rPr lang="en-US" altLang="en-US" sz="1800" b="1" dirty="0">
                <a:solidFill>
                  <a:prstClr val="black"/>
                </a:solidFill>
                <a:latin typeface="Tw Cen MT"/>
              </a:rPr>
              <a:t>school</a:t>
            </a:r>
            <a:endParaRPr lang="en-GB" altLang="en-US" sz="1800" dirty="0">
              <a:solidFill>
                <a:prstClr val="black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2416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79425" y="550863"/>
            <a:ext cx="8229600" cy="1143000"/>
          </a:xfrm>
        </p:spPr>
        <p:txBody>
          <a:bodyPr/>
          <a:lstStyle/>
          <a:p>
            <a:r>
              <a:rPr lang="en-AU" altLang="en-US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Health literacy is determined by personal skills and context in which those skills are to be applied</a:t>
            </a:r>
            <a:endParaRPr lang="en-US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4400" y="2814638"/>
            <a:ext cx="2413000" cy="2100262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prstClr val="white"/>
                </a:solidFill>
              </a:rPr>
              <a:t>Health literacy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581650" y="2849563"/>
            <a:ext cx="2705100" cy="20288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prstClr val="white"/>
                </a:solidFill>
              </a:rPr>
              <a:t>Situational demands and complexity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1268413" y="3629025"/>
            <a:ext cx="142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Lucida Grande"/>
              <a:buChar char="–"/>
              <a:defRPr sz="24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rgbClr val="FFFFFF"/>
                </a:solidFill>
              </a:rPr>
              <a:t>Personal skills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solidFill>
                  <a:srgbClr val="FFFFFF"/>
                </a:solidFill>
              </a:rPr>
              <a:t> and abilities</a:t>
            </a: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846" name="Content Placeholder 8"/>
          <p:cNvSpPr>
            <a:spLocks noGrp="1"/>
          </p:cNvSpPr>
          <p:nvPr>
            <p:ph idx="1"/>
          </p:nvPr>
        </p:nvSpPr>
        <p:spPr>
          <a:xfrm>
            <a:off x="457200" y="5324475"/>
            <a:ext cx="8229600" cy="4830763"/>
          </a:xfrm>
        </p:spPr>
        <p:txBody>
          <a:bodyPr/>
          <a:lstStyle/>
          <a:p>
            <a:pPr marL="0" indent="0">
              <a:buFont typeface="Lucida Grande"/>
              <a:buNone/>
            </a:pPr>
            <a:endParaRPr lang="en-AU" altLang="en-US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  <a:p>
            <a:pPr marL="0" indent="0">
              <a:buFont typeface="Lucida Grande"/>
              <a:buNone/>
            </a:pPr>
            <a:r>
              <a:rPr lang="en-AU" altLang="en-US" sz="1200" dirty="0">
                <a:latin typeface="Tw Cen MT" panose="020B0602020104020603" pitchFamily="34" charset="0"/>
                <a:ea typeface="ＭＳ Ｐゴシック" panose="020B0600070205080204" pitchFamily="34" charset="-128"/>
                <a:cs typeface="Tw Cen MT" panose="020B0602020104020603" pitchFamily="34" charset="0"/>
              </a:rPr>
              <a:t>Adapted from Ruth Parker, Measuring health literacy: What? So what? Now what? In Hernandez L, ed. Measures of health literacy: workshop summary, Roundtable on Health Literacy. Washington, DC, National Academies Press, 2009:91–98</a:t>
            </a:r>
          </a:p>
          <a:p>
            <a:pPr marL="0" indent="0">
              <a:buNone/>
            </a:pPr>
            <a:r>
              <a:rPr lang="en-AU" sz="1200" dirty="0">
                <a:hlinkClick r:id="rId2"/>
              </a:rPr>
              <a:t>https://www.ncbi.nlm.nih.gov/books/NBK45386/</a:t>
            </a:r>
            <a:endParaRPr lang="en-US" altLang="en-US" sz="1200" dirty="0">
              <a:latin typeface="Tw Cen MT" panose="020B0602020104020603" pitchFamily="34" charset="0"/>
              <a:ea typeface="ＭＳ Ｐゴシック" panose="020B0600070205080204" pitchFamily="34" charset="-128"/>
              <a:cs typeface="Tw Cen MT" panose="020B0602020104020603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143000" y="2282825"/>
            <a:ext cx="2705100" cy="185578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prstClr val="white"/>
                </a:solidFill>
              </a:rPr>
              <a:t>Personal skills </a:t>
            </a:r>
          </a:p>
          <a:p>
            <a:pPr algn="ctr">
              <a:defRPr/>
            </a:pPr>
            <a:r>
              <a:rPr lang="en-AU" dirty="0">
                <a:solidFill>
                  <a:prstClr val="white"/>
                </a:solidFill>
              </a:rPr>
              <a:t>and abilities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16047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-standard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PT-template-standard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PT-template-standard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PPT-template-standard_August15</Template>
  <TotalTime>35453</TotalTime>
  <Words>3046</Words>
  <Application>Microsoft Macintosh PowerPoint</Application>
  <PresentationFormat>On-screen Show (4:3)</PresentationFormat>
  <Paragraphs>364</Paragraphs>
  <Slides>38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Georgia</vt:lpstr>
      <vt:lpstr>Lucida Grande</vt:lpstr>
      <vt:lpstr>Lucida Sans</vt:lpstr>
      <vt:lpstr>Times</vt:lpstr>
      <vt:lpstr>Tw Cen MT</vt:lpstr>
      <vt:lpstr>PPT-template-standard_August15</vt:lpstr>
      <vt:lpstr>1_PPT-template-standard_August15</vt:lpstr>
      <vt:lpstr>2_PPT-template-standard_August15</vt:lpstr>
      <vt:lpstr>Health Literacy – what is it ; why it matters and what to do about it </vt:lpstr>
      <vt:lpstr>Health literacy has become a priority for many countries across the world</vt:lpstr>
      <vt:lpstr>Health Literacy has become a popular research topic: Rise in publications on “health literacy” 1998-2018</vt:lpstr>
      <vt:lpstr>Literacy, Health and Health Literacy</vt:lpstr>
      <vt:lpstr>Literacy has an impact on health </vt:lpstr>
      <vt:lpstr>Literacy skills are significantly moderated by the context in which they are applied</vt:lpstr>
      <vt:lpstr>Defining health literacy</vt:lpstr>
      <vt:lpstr>Health literacy is an observable set of skills that are situation specific.  The ability to apply these skills vary from individual to individual:   - in changing contexts (health services, community)  - at different stages across the life-course.  </vt:lpstr>
      <vt:lpstr>Health literacy is determined by personal skills and context in which those skills are to be applied</vt:lpstr>
      <vt:lpstr>Relative differences in health literacy </vt:lpstr>
      <vt:lpstr>Relative differences health literacy</vt:lpstr>
      <vt:lpstr>People move between categories of health literacy</vt:lpstr>
      <vt:lpstr>Health Literacy can be measured</vt:lpstr>
      <vt:lpstr>Countries that have undertaken health surveys have generally found that poor health literacy is more common that most people think  </vt:lpstr>
      <vt:lpstr>Health literacy matters</vt:lpstr>
      <vt:lpstr>Improving the health literacy environment matters….</vt:lpstr>
      <vt:lpstr> How do we change things?  </vt:lpstr>
      <vt:lpstr> How do we change things?  </vt:lpstr>
      <vt:lpstr> How do we change things?  </vt:lpstr>
      <vt:lpstr>Improving health literacy in clinical care</vt:lpstr>
      <vt:lpstr>Reducing the complexity of communication We need to put into practice what works</vt:lpstr>
      <vt:lpstr>Improving health literacy in clinical care is a national priority supporting health system safety and quality:  </vt:lpstr>
      <vt:lpstr>Improving health literacy in clinical care is a State priority – NSW Clinical Excellence Commission</vt:lpstr>
      <vt:lpstr>Improving health literacy is a local priority: The Western Sydney Local Health District Health Literacy Hub  Making health choices easy for everyone</vt:lpstr>
      <vt:lpstr>healthliteracyhub.org.au</vt:lpstr>
      <vt:lpstr>Sydney Health Literacy Lab: </vt:lpstr>
      <vt:lpstr>Improving health literacy in community populations</vt:lpstr>
      <vt:lpstr>Improving health literacy in community populations . Case Study: HEALTH LITERACY TAFE PROJECT</vt:lpstr>
      <vt:lpstr> Modules</vt:lpstr>
      <vt:lpstr>TRIAL DESIGN</vt:lpstr>
      <vt:lpstr>What were the outcomes?</vt:lpstr>
      <vt:lpstr>Improving digital health literacy</vt:lpstr>
      <vt:lpstr>Digital health literacy – proceed with caution</vt:lpstr>
      <vt:lpstr>Conclusions – the stakes are high</vt:lpstr>
      <vt:lpstr>Conclusions – we need to put into practice what we know to be effective</vt:lpstr>
      <vt:lpstr>Conclusions – practical action is possible</vt:lpstr>
      <vt:lpstr>Conclusions – we need more intervention research</vt:lpstr>
      <vt:lpstr>The end Thanks for your attention</vt:lpstr>
    </vt:vector>
  </TitlesOfParts>
  <Company>University of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and behavioural interventions to prevent HIV infection</dc:title>
  <dc:creator>ALABS</dc:creator>
  <cp:lastModifiedBy>Joanne Paterson</cp:lastModifiedBy>
  <cp:revision>269</cp:revision>
  <cp:lastPrinted>2019-09-09T06:05:49Z</cp:lastPrinted>
  <dcterms:created xsi:type="dcterms:W3CDTF">2016-05-16T05:36:57Z</dcterms:created>
  <dcterms:modified xsi:type="dcterms:W3CDTF">2021-11-22T23:18:30Z</dcterms:modified>
</cp:coreProperties>
</file>